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95" r:id="rId5"/>
    <p:sldId id="362" r:id="rId6"/>
    <p:sldId id="381" r:id="rId7"/>
    <p:sldId id="365" r:id="rId8"/>
    <p:sldId id="393" r:id="rId9"/>
    <p:sldId id="397" r:id="rId10"/>
    <p:sldId id="398" r:id="rId11"/>
    <p:sldId id="319" r:id="rId12"/>
    <p:sldId id="384" r:id="rId13"/>
    <p:sldId id="394" r:id="rId14"/>
    <p:sldId id="389" r:id="rId15"/>
    <p:sldId id="391" r:id="rId16"/>
    <p:sldId id="396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4014" userDrawn="1">
          <p15:clr>
            <a:srgbClr val="A4A3A4"/>
          </p15:clr>
        </p15:guide>
        <p15:guide id="6" orient="horz" pos="1003" userDrawn="1">
          <p15:clr>
            <a:srgbClr val="A4A3A4"/>
          </p15:clr>
        </p15:guide>
        <p15:guide id="7" pos="733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446"/>
    <a:srgbClr val="ED0F14"/>
    <a:srgbClr val="ED0E12"/>
    <a:srgbClr val="F79585"/>
    <a:srgbClr val="ED1C24"/>
    <a:srgbClr val="ECF1F4"/>
    <a:srgbClr val="A6CAFF"/>
    <a:srgbClr val="666666"/>
    <a:srgbClr val="CBD5D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323" autoAdjust="0"/>
  </p:normalViewPr>
  <p:slideViewPr>
    <p:cSldViewPr snapToGrid="0">
      <p:cViewPr varScale="1">
        <p:scale>
          <a:sx n="82" d="100"/>
          <a:sy n="82" d="100"/>
        </p:scale>
        <p:origin x="898" y="77"/>
      </p:cViewPr>
      <p:guideLst>
        <p:guide orient="horz" pos="232"/>
        <p:guide pos="3840"/>
        <p:guide pos="302"/>
        <p:guide pos="7378"/>
        <p:guide orient="horz" pos="4014"/>
        <p:guide orient="horz" pos="1003"/>
        <p:guide pos="733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A-43FA-99A9-CAA62B33438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A-43FA-99A9-CAA62B33438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BA-43FA-99A9-CAA62B334380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22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BA-43FA-99A9-CAA62B334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33673254018507"/>
          <c:y val="0.1785140562248996"/>
          <c:w val="0.67462036635896072"/>
          <c:h val="0.812985274431057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FD3535"/>
            </a:solidFill>
            <a:ln>
              <a:noFill/>
            </a:ln>
          </c:spPr>
          <c:dPt>
            <c:idx val="0"/>
            <c:bubble3D val="0"/>
            <c:spPr>
              <a:solidFill>
                <a:srgbClr val="1BAEC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26-4AEB-BDEF-9C17972C5B0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26-4AEB-BDEF-9C17972C5B09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26-4AEB-BDEF-9C17972C5B09}"/>
              </c:ext>
            </c:extLst>
          </c:dPt>
          <c:dPt>
            <c:idx val="3"/>
            <c:bubble3D val="0"/>
            <c:spPr>
              <a:solidFill>
                <a:srgbClr val="FD35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26-4AEB-BDEF-9C17972C5B09}"/>
              </c:ext>
            </c:extLst>
          </c:dPt>
          <c:cat>
            <c:strRef>
              <c:f>Sheet1!$A$2:$A$5</c:f>
              <c:strCache>
                <c:ptCount val="3"/>
                <c:pt idx="0">
                  <c:v>수도권</c:v>
                </c:pt>
                <c:pt idx="1">
                  <c:v>광역/세종시</c:v>
                </c:pt>
                <c:pt idx="2">
                  <c:v>지방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0.42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26-4AEB-BDEF-9C17972C5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1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EF72C-D648-4662-9432-E7BBA93F13ED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99E17-4FBB-4216-A5E3-3ED5879F71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21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9E17-4FBB-4216-A5E3-3ED5879F71D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55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78B5-2780-4A49-906A-D3EC3F727AE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09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9E17-4FBB-4216-A5E3-3ED5879F71D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08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78B5-2780-4A49-906A-D3EC3F727AE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53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커버리지 확대 경쟁 심화</a:t>
            </a:r>
            <a:r>
              <a:rPr lang="en-US" altLang="ko-KR" dirty="0" smtClean="0"/>
              <a:t>, KT</a:t>
            </a:r>
            <a:r>
              <a:rPr lang="ko-KR" altLang="en-US" dirty="0" smtClean="0"/>
              <a:t>그룹은 분리된 상품으로 존재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3FD6-F5C7-4D70-8E6C-1602E6C6B8C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56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78B5-2780-4A49-906A-D3EC3F727AE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11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78B5-2780-4A49-906A-D3EC3F727AE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08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23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8CA48-F7D2-40F1-B460-9A28F50A5432}"/>
              </a:ext>
            </a:extLst>
          </p:cNvPr>
          <p:cNvSpPr/>
          <p:nvPr userDrawn="1"/>
        </p:nvSpPr>
        <p:spPr>
          <a:xfrm>
            <a:off x="0" y="6376880"/>
            <a:ext cx="12192000" cy="48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25E546-727C-46F6-B1F2-727C85B915D7}"/>
              </a:ext>
            </a:extLst>
          </p:cNvPr>
          <p:cNvSpPr/>
          <p:nvPr userDrawn="1"/>
        </p:nvSpPr>
        <p:spPr>
          <a:xfrm>
            <a:off x="0" y="0"/>
            <a:ext cx="12192000" cy="115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A4DC3F6-1F5E-4C0B-AB10-23769602F3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70" y="685907"/>
            <a:ext cx="840105" cy="220873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E64A87D-2267-48D2-9D2D-574EE88C8D48}"/>
              </a:ext>
            </a:extLst>
          </p:cNvPr>
          <p:cNvCxnSpPr>
            <a:cxnSpLocks/>
          </p:cNvCxnSpPr>
          <p:nvPr userDrawn="1"/>
        </p:nvCxnSpPr>
        <p:spPr>
          <a:xfrm>
            <a:off x="0" y="115062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4B99FE-C155-428E-B655-2D94D6F5D542}"/>
              </a:ext>
            </a:extLst>
          </p:cNvPr>
          <p:cNvSpPr txBox="1"/>
          <p:nvPr userDrawn="1"/>
        </p:nvSpPr>
        <p:spPr>
          <a:xfrm>
            <a:off x="11473727" y="6563587"/>
            <a:ext cx="23884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34F40-067D-4F97-BF7E-8597F478C32C}" type="slidenum">
              <a:rPr kumimoji="0" lang="ko-KR" altLang="en-US" sz="7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‹#›</a:t>
            </a:fld>
            <a:endParaRPr kumimoji="0" lang="ko-KR" altLang="en-US" sz="7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12980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7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31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DCB40-43C2-42CD-B667-75D774782682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383F9-9BA0-432C-9A24-4AED153B3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61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템플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7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2">
            <a:extLst>
              <a:ext uri="{FF2B5EF4-FFF2-40B4-BE49-F238E27FC236}">
                <a16:creationId xmlns:a16="http://schemas.microsoft.com/office/drawing/2014/main" id="{7C429925-B39D-45BC-B658-20D5C42A6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1" y="549276"/>
            <a:ext cx="10272183" cy="4349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1" spc="-60" baseline="0">
                <a:solidFill>
                  <a:srgbClr val="4C4C4E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내용 개체 틀 6">
            <a:extLst>
              <a:ext uri="{FF2B5EF4-FFF2-40B4-BE49-F238E27FC236}">
                <a16:creationId xmlns:a16="http://schemas.microsoft.com/office/drawing/2014/main" id="{19A3D46A-9087-41B3-8F2F-ECCEFAA088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60969" y="1004571"/>
            <a:ext cx="10272183" cy="32531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500" spc="-60" baseline="0">
                <a:solidFill>
                  <a:srgbClr val="4C4C4E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14" name="텍스트 개체 틀 8">
            <a:extLst>
              <a:ext uri="{FF2B5EF4-FFF2-40B4-BE49-F238E27FC236}">
                <a16:creationId xmlns:a16="http://schemas.microsoft.com/office/drawing/2014/main" id="{A7827593-FF00-42F3-B265-F7D7EEC624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49275"/>
            <a:ext cx="425451" cy="435096"/>
          </a:xfrm>
          <a:prstGeom prst="rect">
            <a:avLst/>
          </a:prstGeom>
        </p:spPr>
        <p:txBody>
          <a:bodyPr lIns="0" tIns="18000" rIns="0" bIns="0"/>
          <a:lstStyle>
            <a:lvl1pPr marL="0" indent="0">
              <a:buNone/>
              <a:defRPr sz="1500">
                <a:solidFill>
                  <a:srgbClr val="4C4C4E"/>
                </a:solidFill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7D3DD72-A510-4BD1-82D9-80770A71BFDA}"/>
              </a:ext>
            </a:extLst>
          </p:cNvPr>
          <p:cNvSpPr/>
          <p:nvPr/>
        </p:nvSpPr>
        <p:spPr>
          <a:xfrm>
            <a:off x="11514138" y="6368532"/>
            <a:ext cx="3058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88B3AE5A-10BA-4173-8E7E-D8F2BB88D393}" type="slidenum">
              <a:rPr kumimoji="1" lang="en-US" altLang="ko-KR" sz="900" spc="-60">
                <a:solidFill>
                  <a:srgbClr val="4C4C4E"/>
                </a:solidFill>
                <a:latin typeface="+mn-ea"/>
                <a:cs typeface="굴림" pitchFamily="50" charset="-127"/>
              </a:rPr>
              <a:pPr algn="ctr"/>
              <a:t>‹#›</a:t>
            </a:fld>
            <a:endParaRPr lang="en-US" sz="900" dirty="0">
              <a:solidFill>
                <a:srgbClr val="4C4C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94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453">
          <p15:clr>
            <a:srgbClr val="FBAE40"/>
          </p15:clr>
        </p15:guide>
        <p15:guide id="4" pos="5307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97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86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104.svg"/><Relationship Id="rId3" Type="http://schemas.openxmlformats.org/officeDocument/2006/relationships/image" Target="../media/image13.jpeg"/><Relationship Id="rId7" Type="http://schemas.openxmlformats.org/officeDocument/2006/relationships/image" Target="../media/image94.svg"/><Relationship Id="rId12" Type="http://schemas.openxmlformats.org/officeDocument/2006/relationships/image" Target="../media/image98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92.svg"/><Relationship Id="rId15" Type="http://schemas.openxmlformats.org/officeDocument/2006/relationships/image" Target="../media/image19.png"/><Relationship Id="rId10" Type="http://schemas.openxmlformats.org/officeDocument/2006/relationships/image" Target="../media/image96.svg"/><Relationship Id="rId19" Type="http://schemas.openxmlformats.org/officeDocument/2006/relationships/image" Target="../media/image12.png"/><Relationship Id="rId4" Type="http://schemas.openxmlformats.org/officeDocument/2006/relationships/image" Target="../media/image14.png"/><Relationship Id="rId14" Type="http://schemas.openxmlformats.org/officeDocument/2006/relationships/image" Target="../media/image10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25.png"/><Relationship Id="rId3" Type="http://schemas.openxmlformats.org/officeDocument/2006/relationships/image" Target="../media/image21.emf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9.svg"/><Relationship Id="rId3" Type="http://schemas.openxmlformats.org/officeDocument/2006/relationships/image" Target="../media/image31.png"/><Relationship Id="rId7" Type="http://schemas.openxmlformats.org/officeDocument/2006/relationships/image" Target="../media/image23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.svg"/><Relationship Id="rId15" Type="http://schemas.openxmlformats.org/officeDocument/2006/relationships/image" Target="../media/image26.emf"/><Relationship Id="rId10" Type="http://schemas.openxmlformats.org/officeDocument/2006/relationships/image" Target="../media/image33.png"/><Relationship Id="rId9" Type="http://schemas.openxmlformats.org/officeDocument/2006/relationships/image" Target="../media/image25.svg"/><Relationship Id="rId1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.png"/><Relationship Id="rId3" Type="http://schemas.openxmlformats.org/officeDocument/2006/relationships/image" Target="../media/image36.png"/><Relationship Id="rId17" Type="http://schemas.openxmlformats.org/officeDocument/2006/relationships/image" Target="../media/image39.sv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5" Type="http://schemas.openxmlformats.org/officeDocument/2006/relationships/image" Target="../media/image37.sv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1570"/>
            <a:ext cx="12180722" cy="56112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639" y="1"/>
            <a:ext cx="12180723" cy="6866827"/>
            <a:chOff x="-1" y="0"/>
            <a:chExt cx="9144001" cy="5154889"/>
          </a:xfrm>
        </p:grpSpPr>
        <p:sp>
          <p:nvSpPr>
            <p:cNvPr id="4" name="Rectangle 3"/>
            <p:cNvSpPr/>
            <p:nvPr/>
          </p:nvSpPr>
          <p:spPr>
            <a:xfrm>
              <a:off x="-1" y="0"/>
              <a:ext cx="6468533" cy="5146675"/>
            </a:xfrm>
            <a:prstGeom prst="rect">
              <a:avLst/>
            </a:prstGeom>
            <a:gradFill flip="none" rotWithShape="1">
              <a:gsLst>
                <a:gs pos="26000">
                  <a:schemeClr val="tx1">
                    <a:alpha val="42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036" latinLnBrk="0">
                <a:defRPr/>
              </a:pPr>
              <a:endParaRPr lang="en-US" sz="2398">
                <a:solidFill>
                  <a:prstClr val="white"/>
                </a:solidFill>
                <a:latin typeface="맑은 고딕"/>
              </a:endParaRPr>
            </a:p>
          </p:txBody>
        </p:sp>
        <p:pic>
          <p:nvPicPr>
            <p:cNvPr id="5" name="Picture 4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18890"/>
              <a:ext cx="9144000" cy="935999"/>
            </a:xfrm>
            <a:prstGeom prst="rect">
              <a:avLst/>
            </a:prstGeom>
          </p:spPr>
        </p:pic>
      </p:grpSp>
      <p:sp>
        <p:nvSpPr>
          <p:cNvPr id="19" name="제목 1">
            <a:extLst>
              <a:ext uri="{FF2B5EF4-FFF2-40B4-BE49-F238E27FC236}">
                <a16:creationId xmlns:a16="http://schemas.microsoft.com/office/drawing/2014/main" id="{8F459FB0-F86A-494B-B3EC-FD63FAA7195D}"/>
              </a:ext>
            </a:extLst>
          </p:cNvPr>
          <p:cNvSpPr txBox="1">
            <a:spLocks/>
          </p:cNvSpPr>
          <p:nvPr/>
        </p:nvSpPr>
        <p:spPr>
          <a:xfrm>
            <a:off x="612780" y="2296527"/>
            <a:ext cx="4736945" cy="1015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229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>
              <a:spcBef>
                <a:spcPts val="0"/>
              </a:spcBef>
            </a:pPr>
            <a:r>
              <a:rPr lang="en-US" altLang="ko-KR" sz="1800" b="1" dirty="0" smtClean="0">
                <a:solidFill>
                  <a:prstClr val="white"/>
                </a:solidFill>
                <a:latin typeface="KT서체 Medium" panose="020B0600000101010101" pitchFamily="50" charset="-127"/>
                <a:ea typeface="KT서체 Medium" panose="020B0600000101010101" pitchFamily="50" charset="-127"/>
                <a:cs typeface="+mn-cs"/>
              </a:rPr>
              <a:t>KT</a:t>
            </a:r>
            <a:r>
              <a:rPr lang="ko-KR" altLang="en-US" sz="1800" b="1" dirty="0" smtClean="0">
                <a:solidFill>
                  <a:prstClr val="white"/>
                </a:solidFill>
                <a:latin typeface="KT서체 Medium" panose="020B0600000101010101" pitchFamily="50" charset="-127"/>
                <a:ea typeface="KT서체 Medium" panose="020B0600000101010101" pitchFamily="50" charset="-127"/>
                <a:cs typeface="+mn-cs"/>
              </a:rPr>
              <a:t>그룹의 </a:t>
            </a:r>
            <a:r>
              <a:rPr lang="ko-KR" altLang="en-US" sz="1800" b="1" dirty="0">
                <a:solidFill>
                  <a:prstClr val="white"/>
                </a:solidFill>
                <a:latin typeface="KT서체 Medium" panose="020B0600000101010101" pitchFamily="50" charset="-127"/>
                <a:ea typeface="KT서체 Medium" panose="020B0600000101010101" pitchFamily="50" charset="-127"/>
                <a:cs typeface="+mn-cs"/>
              </a:rPr>
              <a:t>새로운 실시간광고상품</a:t>
            </a:r>
            <a:endParaRPr lang="en-US" altLang="ko-KR" sz="1800" b="1" dirty="0">
              <a:solidFill>
                <a:prstClr val="white"/>
              </a:solidFill>
              <a:latin typeface="KT서체 Medium" panose="020B0600000101010101" pitchFamily="50" charset="-127"/>
              <a:ea typeface="KT서체 Medium" panose="020B0600000101010101" pitchFamily="50" charset="-127"/>
              <a:cs typeface="+mn-cs"/>
            </a:endParaRPr>
          </a:p>
          <a:p>
            <a:pPr lvl="0" algn="l" defTabSz="914400">
              <a:spcBef>
                <a:spcPts val="0"/>
              </a:spcBef>
            </a:pPr>
            <a:r>
              <a:rPr lang="en-US" altLang="ko-KR" sz="4800" b="1" dirty="0" err="1" smtClean="0">
                <a:solidFill>
                  <a:prstClr val="white"/>
                </a:solidFill>
                <a:latin typeface="KT서체 Medium" panose="020B0600000101010101" pitchFamily="50" charset="-127"/>
                <a:ea typeface="KT서체 Medium" panose="020B0600000101010101" pitchFamily="50" charset="-127"/>
                <a:cs typeface="+mn-cs"/>
              </a:rPr>
              <a:t>LiveAD</a:t>
            </a:r>
            <a:r>
              <a:rPr lang="en-US" altLang="ko-KR" sz="4800" b="1" dirty="0">
                <a:solidFill>
                  <a:srgbClr val="FF0000"/>
                </a:solidFill>
                <a:latin typeface="KT서체 Medium" panose="020B0600000101010101" pitchFamily="50" charset="-127"/>
                <a:ea typeface="KT서체 Medium" panose="020B0600000101010101" pitchFamily="50" charset="-127"/>
                <a:cs typeface="+mn-cs"/>
              </a:rPr>
              <a:t>+</a:t>
            </a:r>
            <a:endParaRPr lang="en-US" altLang="ko-KR" sz="1800" b="1" dirty="0">
              <a:solidFill>
                <a:srgbClr val="FF0000"/>
              </a:solidFill>
              <a:latin typeface="KT서체 Medium" panose="020B0600000101010101" pitchFamily="50" charset="-127"/>
              <a:ea typeface="KT서체 Medium" panose="020B0600000101010101" pitchFamily="50" charset="-127"/>
              <a:cs typeface="+mn-cs"/>
            </a:endParaRPr>
          </a:p>
        </p:txBody>
      </p:sp>
      <p:pic>
        <p:nvPicPr>
          <p:cNvPr id="1026" name="Picture 2" descr="kt sky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588" y="6094043"/>
            <a:ext cx="1494141" cy="39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996104"/>
            <a:ext cx="12191999" cy="4420492"/>
          </a:xfrm>
          <a:prstGeom prst="rect">
            <a:avLst/>
          </a:prstGeom>
          <a:solidFill>
            <a:srgbClr val="ECF1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사각형: 둥근 모서리 95">
            <a:extLst>
              <a:ext uri="{FF2B5EF4-FFF2-40B4-BE49-F238E27FC236}">
                <a16:creationId xmlns:a16="http://schemas.microsoft.com/office/drawing/2014/main" id="{5A6C4C93-FCEA-4B5D-AC0A-6464B70C7679}"/>
              </a:ext>
            </a:extLst>
          </p:cNvPr>
          <p:cNvSpPr/>
          <p:nvPr/>
        </p:nvSpPr>
        <p:spPr>
          <a:xfrm>
            <a:off x="6272166" y="2166173"/>
            <a:ext cx="5557352" cy="4097596"/>
          </a:xfrm>
          <a:prstGeom prst="roundRect">
            <a:avLst>
              <a:gd name="adj" fmla="val 6015"/>
            </a:avLst>
          </a:prstGeom>
          <a:solidFill>
            <a:schemeClr val="bg1"/>
          </a:solidFill>
          <a:ln w="3175">
            <a:solidFill>
              <a:srgbClr val="AAA0BA"/>
            </a:solidFill>
          </a:ln>
          <a:effectLst>
            <a:outerShdw dist="88900" dir="2700000" algn="tl" rotWithShape="0">
              <a:srgbClr val="270A5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T서체 Medium" panose="020B0600000101010101" pitchFamily="50" charset="-127"/>
              <a:ea typeface="KT서체 Medium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0E372-2BFB-491C-AE23-90E9CBCD8ED5}"/>
              </a:ext>
            </a:extLst>
          </p:cNvPr>
          <p:cNvSpPr txBox="1"/>
          <p:nvPr/>
        </p:nvSpPr>
        <p:spPr>
          <a:xfrm>
            <a:off x="1143001" y="569603"/>
            <a:ext cx="4214295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ko-KR" altLang="en-US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KT서체 Bold" panose="020B0600000101010101" pitchFamily="50" charset="-127"/>
                <a:ea typeface="KT서체 Bold" panose="020B0600000101010101" pitchFamily="50" charset="-127"/>
                <a:cs typeface="Nobel-Bold" panose="02000503050000020004" pitchFamily="2" charset="0"/>
              </a:rPr>
              <a:t>실시간 리포트</a:t>
            </a:r>
            <a:r>
              <a:rPr lang="en-US" altLang="ko-KR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KT서체 Bold" panose="020B0600000101010101" pitchFamily="50" charset="-127"/>
                <a:ea typeface="KT서체 Bold" panose="020B0600000101010101" pitchFamily="50" charset="-127"/>
                <a:cs typeface="Nobel-Bold" panose="02000503050000020004" pitchFamily="2" charset="0"/>
              </a:rPr>
              <a:t>/</a:t>
            </a:r>
            <a:r>
              <a:rPr lang="ko-KR" altLang="en-US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KT서체 Bold" panose="020B0600000101010101" pitchFamily="50" charset="-127"/>
                <a:ea typeface="KT서체 Bold" panose="020B0600000101010101" pitchFamily="50" charset="-127"/>
                <a:cs typeface="Nobel-Bold" panose="02000503050000020004" pitchFamily="2" charset="0"/>
              </a:rPr>
              <a:t>모니터링 영상 지원</a:t>
            </a:r>
            <a:endParaRPr lang="en-US" altLang="ko-KR" sz="2600" spc="-1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KT서체 Bold" panose="020B0600000101010101" pitchFamily="50" charset="-127"/>
              <a:ea typeface="KT서체 Bold" panose="020B0600000101010101" pitchFamily="50" charset="-127"/>
              <a:cs typeface="Nobel-Bold" panose="0200050305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97C10-4647-4557-946D-D6AAF400FCBD}"/>
              </a:ext>
            </a:extLst>
          </p:cNvPr>
          <p:cNvSpPr txBox="1"/>
          <p:nvPr/>
        </p:nvSpPr>
        <p:spPr>
          <a:xfrm>
            <a:off x="536448" y="569603"/>
            <a:ext cx="32701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2600" dirty="0" smtClean="0">
                <a:gradFill>
                  <a:gsLst>
                    <a:gs pos="0">
                      <a:srgbClr val="FF0000"/>
                    </a:gs>
                    <a:gs pos="29000">
                      <a:srgbClr val="FF0000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06</a:t>
            </a:r>
            <a:endParaRPr lang="ko-KR" altLang="en-US" sz="2600" dirty="0">
              <a:gradFill>
                <a:gsLst>
                  <a:gs pos="0">
                    <a:srgbClr val="FF0000"/>
                  </a:gs>
                  <a:gs pos="29000">
                    <a:srgbClr val="FF0000"/>
                  </a:gs>
                </a:gsLst>
                <a:lin ang="5400000" scaled="1"/>
              </a:gradFill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F1651-46DB-407A-893B-F10B0892A0A3}"/>
              </a:ext>
            </a:extLst>
          </p:cNvPr>
          <p:cNvSpPr txBox="1"/>
          <p:nvPr/>
        </p:nvSpPr>
        <p:spPr>
          <a:xfrm>
            <a:off x="1185673" y="356243"/>
            <a:ext cx="141865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YOUR DIGITAL MEDIA </a:t>
            </a:r>
            <a:r>
              <a:rPr kumimoji="0" lang="en-US" altLang="ko-KR" sz="7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PARTNER</a:t>
            </a:r>
            <a:r>
              <a:rPr kumimoji="0" lang="en-US" altLang="ko-KR" sz="7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ED1C24"/>
                    </a:gs>
                    <a:gs pos="100000">
                      <a:srgbClr val="ED1C24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.</a:t>
            </a:r>
            <a:endParaRPr kumimoji="0" lang="ko-KR" altLang="en-US" sz="7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D1C24"/>
                  </a:gs>
                  <a:gs pos="100000">
                    <a:srgbClr val="ED1C24"/>
                  </a:gs>
                </a:gsLst>
                <a:lin ang="5400000" scaled="1"/>
              </a:gradFill>
              <a:effectLst/>
              <a:uLnTx/>
              <a:uFillTx/>
              <a:latin typeface="HelveticaNeueLT Pro 65 Md" panose="020B0604020202020204" pitchFamily="34" charset="0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3CDD933-6A73-4CCE-BD77-EA5079DD5977}"/>
              </a:ext>
            </a:extLst>
          </p:cNvPr>
          <p:cNvGrpSpPr/>
          <p:nvPr/>
        </p:nvGrpSpPr>
        <p:grpSpPr>
          <a:xfrm>
            <a:off x="545654" y="1516600"/>
            <a:ext cx="11646346" cy="424732"/>
            <a:chOff x="545654" y="1516600"/>
            <a:chExt cx="11646346" cy="4247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17781A-0F4C-4288-B8E6-4C99BF941EE3}"/>
                </a:ext>
              </a:extLst>
            </p:cNvPr>
            <p:cNvSpPr txBox="1"/>
            <p:nvPr/>
          </p:nvSpPr>
          <p:spPr>
            <a:xfrm>
              <a:off x="751896" y="1516600"/>
              <a:ext cx="11440104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500"/>
                </a:spcAft>
              </a:pP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KT서체 Medium" panose="020B0600000101010101" pitchFamily="50" charset="-127"/>
                  <a:ea typeface="KT서체 Medium" panose="020B0600000101010101" pitchFamily="50" charset="-127"/>
                  <a:cs typeface="Nobel-Bold" panose="02000503050000020004" pitchFamily="2" charset="0"/>
                </a:rPr>
                <a:t>객관화된 리포트</a:t>
              </a:r>
              <a:r>
                <a:rPr lang="en-US" altLang="ko-KR" spc="-100" dirty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KT서체 Medium" panose="020B0600000101010101" pitchFamily="50" charset="-127"/>
                  <a:ea typeface="KT서체 Medium" panose="020B0600000101010101" pitchFamily="50" charset="-127"/>
                  <a:cs typeface="Nobel-Bold" panose="02000503050000020004" pitchFamily="2" charset="0"/>
                </a:rPr>
                <a:t> </a:t>
              </a:r>
              <a:r>
                <a:rPr lang="ko-KR" altLang="en-US" spc="-10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KT서체 Medium" panose="020B0600000101010101" pitchFamily="50" charset="-127"/>
                  <a:ea typeface="KT서체 Medium" panose="020B0600000101010101" pitchFamily="50" charset="-127"/>
                  <a:cs typeface="Nobel-Bold" panose="02000503050000020004" pitchFamily="2" charset="0"/>
                </a:rPr>
                <a:t>및 모니터링 기능 제공</a:t>
              </a:r>
              <a:endParaRPr lang="ko-KR" altLang="en-US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KT서체 Medium" panose="020B0600000101010101" pitchFamily="50" charset="-127"/>
                <a:ea typeface="KT서체 Medium" panose="020B0600000101010101" pitchFamily="50" charset="-127"/>
                <a:cs typeface="Nobel-Bold" panose="02000503050000020004" pitchFamily="2" charset="0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A12F28E7-57AE-4AEF-A310-D31BEF7D85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654" y="1627247"/>
              <a:ext cx="207199" cy="207010"/>
              <a:chOff x="788444" y="3566553"/>
              <a:chExt cx="141520" cy="141391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6046DAAB-918F-43CB-A6CF-CFDC98AF3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965" y="3589575"/>
                <a:ext cx="110346" cy="80152"/>
              </a:xfrm>
              <a:custGeom>
                <a:avLst/>
                <a:gdLst>
                  <a:gd name="T0" fmla="*/ 1692 w 1692"/>
                  <a:gd name="T1" fmla="*/ 155 h 1229"/>
                  <a:gd name="T2" fmla="*/ 1539 w 1692"/>
                  <a:gd name="T3" fmla="*/ 0 h 1229"/>
                  <a:gd name="T4" fmla="*/ 617 w 1692"/>
                  <a:gd name="T5" fmla="*/ 922 h 1229"/>
                  <a:gd name="T6" fmla="*/ 155 w 1692"/>
                  <a:gd name="T7" fmla="*/ 460 h 1229"/>
                  <a:gd name="T8" fmla="*/ 0 w 1692"/>
                  <a:gd name="T9" fmla="*/ 615 h 1229"/>
                  <a:gd name="T10" fmla="*/ 617 w 1692"/>
                  <a:gd name="T11" fmla="*/ 1229 h 1229"/>
                  <a:gd name="T12" fmla="*/ 1692 w 1692"/>
                  <a:gd name="T13" fmla="*/ 155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2" h="1229">
                    <a:moveTo>
                      <a:pt x="1692" y="155"/>
                    </a:moveTo>
                    <a:lnTo>
                      <a:pt x="1539" y="0"/>
                    </a:lnTo>
                    <a:lnTo>
                      <a:pt x="617" y="922"/>
                    </a:lnTo>
                    <a:lnTo>
                      <a:pt x="155" y="460"/>
                    </a:lnTo>
                    <a:lnTo>
                      <a:pt x="0" y="615"/>
                    </a:lnTo>
                    <a:lnTo>
                      <a:pt x="617" y="1229"/>
                    </a:lnTo>
                    <a:lnTo>
                      <a:pt x="1692" y="155"/>
                    </a:ln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endParaRPr lang="ko-KR" altLang="en-US" sz="1200" spc="-80">
                  <a:gradFill>
                    <a:gsLst>
                      <a:gs pos="0">
                        <a:schemeClr val="tx1"/>
                      </a:gs>
                      <a:gs pos="37000">
                        <a:schemeClr val="tx1"/>
                      </a:gs>
                    </a:gsLst>
                    <a:lin ang="5400000" scaled="1"/>
                  </a:gradFill>
                  <a:latin typeface="Noto Sans CJK KR Light" panose="020B0300000000000000" pitchFamily="34" charset="-127"/>
                  <a:ea typeface="Noto Sans CJK KR Light" panose="020B0300000000000000" pitchFamily="34" charset="-127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4C8577FB-02E6-4F56-A533-98ED8C8E0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44" y="3566553"/>
                <a:ext cx="141520" cy="141391"/>
              </a:xfrm>
              <a:custGeom>
                <a:avLst/>
                <a:gdLst>
                  <a:gd name="T0" fmla="*/ 977 w 1080"/>
                  <a:gd name="T1" fmla="*/ 440 h 1080"/>
                  <a:gd name="T2" fmla="*/ 988 w 1080"/>
                  <a:gd name="T3" fmla="*/ 540 h 1080"/>
                  <a:gd name="T4" fmla="*/ 540 w 1080"/>
                  <a:gd name="T5" fmla="*/ 988 h 1080"/>
                  <a:gd name="T6" fmla="*/ 92 w 1080"/>
                  <a:gd name="T7" fmla="*/ 540 h 1080"/>
                  <a:gd name="T8" fmla="*/ 540 w 1080"/>
                  <a:gd name="T9" fmla="*/ 92 h 1080"/>
                  <a:gd name="T10" fmla="*/ 860 w 1080"/>
                  <a:gd name="T11" fmla="*/ 226 h 1080"/>
                  <a:gd name="T12" fmla="*/ 925 w 1080"/>
                  <a:gd name="T13" fmla="*/ 161 h 1080"/>
                  <a:gd name="T14" fmla="*/ 540 w 1080"/>
                  <a:gd name="T15" fmla="*/ 0 h 1080"/>
                  <a:gd name="T16" fmla="*/ 0 w 1080"/>
                  <a:gd name="T17" fmla="*/ 540 h 1080"/>
                  <a:gd name="T18" fmla="*/ 540 w 1080"/>
                  <a:gd name="T19" fmla="*/ 1080 h 1080"/>
                  <a:gd name="T20" fmla="*/ 1080 w 1080"/>
                  <a:gd name="T21" fmla="*/ 540 h 1080"/>
                  <a:gd name="T22" fmla="*/ 1051 w 1080"/>
                  <a:gd name="T23" fmla="*/ 365 h 1080"/>
                  <a:gd name="T24" fmla="*/ 977 w 1080"/>
                  <a:gd name="T25" fmla="*/ 44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0" h="1080">
                    <a:moveTo>
                      <a:pt x="977" y="440"/>
                    </a:moveTo>
                    <a:cubicBezTo>
                      <a:pt x="984" y="472"/>
                      <a:pt x="988" y="505"/>
                      <a:pt x="988" y="540"/>
                    </a:cubicBezTo>
                    <a:cubicBezTo>
                      <a:pt x="988" y="787"/>
                      <a:pt x="787" y="988"/>
                      <a:pt x="540" y="988"/>
                    </a:cubicBezTo>
                    <a:cubicBezTo>
                      <a:pt x="293" y="988"/>
                      <a:pt x="92" y="787"/>
                      <a:pt x="92" y="540"/>
                    </a:cubicBezTo>
                    <a:cubicBezTo>
                      <a:pt x="92" y="293"/>
                      <a:pt x="293" y="92"/>
                      <a:pt x="540" y="92"/>
                    </a:cubicBezTo>
                    <a:cubicBezTo>
                      <a:pt x="665" y="92"/>
                      <a:pt x="779" y="143"/>
                      <a:pt x="860" y="226"/>
                    </a:cubicBezTo>
                    <a:cubicBezTo>
                      <a:pt x="925" y="161"/>
                      <a:pt x="925" y="161"/>
                      <a:pt x="925" y="161"/>
                    </a:cubicBezTo>
                    <a:cubicBezTo>
                      <a:pt x="827" y="61"/>
                      <a:pt x="691" y="0"/>
                      <a:pt x="540" y="0"/>
                    </a:cubicBezTo>
                    <a:cubicBezTo>
                      <a:pt x="242" y="0"/>
                      <a:pt x="0" y="242"/>
                      <a:pt x="0" y="540"/>
                    </a:cubicBezTo>
                    <a:cubicBezTo>
                      <a:pt x="0" y="838"/>
                      <a:pt x="242" y="1080"/>
                      <a:pt x="540" y="1080"/>
                    </a:cubicBezTo>
                    <a:cubicBezTo>
                      <a:pt x="838" y="1080"/>
                      <a:pt x="1080" y="838"/>
                      <a:pt x="1080" y="540"/>
                    </a:cubicBezTo>
                    <a:cubicBezTo>
                      <a:pt x="1080" y="479"/>
                      <a:pt x="1070" y="420"/>
                      <a:pt x="1051" y="365"/>
                    </a:cubicBezTo>
                    <a:lnTo>
                      <a:pt x="977" y="44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endParaRPr lang="ko-KR" altLang="en-US" sz="1200" spc="-80">
                  <a:gradFill>
                    <a:gsLst>
                      <a:gs pos="0">
                        <a:schemeClr val="tx1"/>
                      </a:gs>
                      <a:gs pos="37000">
                        <a:schemeClr val="tx1"/>
                      </a:gs>
                    </a:gsLst>
                    <a:lin ang="5400000" scaled="1"/>
                  </a:gradFill>
                  <a:latin typeface="Noto Sans CJK KR Light" panose="020B0300000000000000" pitchFamily="34" charset="-127"/>
                  <a:ea typeface="Noto Sans CJK KR Light" panose="020B0300000000000000" pitchFamily="34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D0BB438-2432-404E-85D7-B5A5B6CA983D}"/>
              </a:ext>
            </a:extLst>
          </p:cNvPr>
          <p:cNvSpPr txBox="1"/>
          <p:nvPr/>
        </p:nvSpPr>
        <p:spPr>
          <a:xfrm>
            <a:off x="1589811" y="4073296"/>
            <a:ext cx="2731210" cy="64120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spc="-100" dirty="0"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cs typeface="+mn-cs"/>
              </a:rPr>
              <a:t>통합분석리포트</a:t>
            </a:r>
            <a:r>
              <a:rPr lang="en-US" altLang="ko-KR" sz="2000" b="1" spc="-100" dirty="0"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cs typeface="+mn-cs"/>
              </a:rPr>
              <a:t>/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spc="-100" dirty="0"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cs typeface="+mn-cs"/>
              </a:rPr>
              <a:t>실시간 모니터링 영상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E1EBD-4075-4E94-B7D9-5B739A860879}"/>
              </a:ext>
            </a:extLst>
          </p:cNvPr>
          <p:cNvSpPr txBox="1"/>
          <p:nvPr/>
        </p:nvSpPr>
        <p:spPr>
          <a:xfrm>
            <a:off x="1197913" y="4883728"/>
            <a:ext cx="3529729" cy="5565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R="0" lvl="0" algn="ctr" defTabSz="914400" rtl="0" eaLnBrk="1" fontAlgn="auto" latinLnBrk="1" hangingPunct="1"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광고 신뢰도 향상을 위한</a:t>
            </a:r>
            <a:endParaRPr lang="en-US" altLang="ko-KR" sz="1600" dirty="0">
              <a:gradFill>
                <a:gsLst>
                  <a:gs pos="0">
                    <a:schemeClr val="tx1"/>
                  </a:gs>
                  <a:gs pos="17000">
                    <a:schemeClr val="tx1"/>
                  </a:gs>
                </a:gsLst>
                <a:lin ang="5400000" scaled="1"/>
              </a:gradFill>
              <a:ea typeface="에스코어 드림 6 Bold" panose="020B0703030302020204" pitchFamily="34" charset="-127"/>
            </a:endParaRPr>
          </a:p>
          <a:p>
            <a:pPr marR="0" lvl="0" algn="ctr" defTabSz="914400" rtl="0" eaLnBrk="1" fontAlgn="auto" latinLnBrk="1" hangingPunct="1"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실시간 리포트</a:t>
            </a:r>
            <a:r>
              <a:rPr lang="en-US" altLang="ko-KR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/</a:t>
            </a: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모니터링 기능 제공</a:t>
            </a:r>
            <a:endParaRPr lang="en-US" altLang="ko-KR" sz="1600" dirty="0">
              <a:gradFill>
                <a:gsLst>
                  <a:gs pos="0">
                    <a:schemeClr val="tx1"/>
                  </a:gs>
                  <a:gs pos="17000">
                    <a:schemeClr val="tx1"/>
                  </a:gs>
                </a:gsLst>
                <a:lin ang="5400000" scaled="1"/>
              </a:gradFill>
              <a:ea typeface="에스코어 드림 6 Bold" panose="020B0703030302020204" pitchFamily="34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B8EA167-09AE-4460-BAB9-90172668A765}"/>
              </a:ext>
            </a:extLst>
          </p:cNvPr>
          <p:cNvCxnSpPr>
            <a:cxnSpLocks/>
          </p:cNvCxnSpPr>
          <p:nvPr/>
        </p:nvCxnSpPr>
        <p:spPr>
          <a:xfrm>
            <a:off x="1502714" y="4739436"/>
            <a:ext cx="2905913" cy="0"/>
          </a:xfrm>
          <a:prstGeom prst="line">
            <a:avLst/>
          </a:prstGeom>
          <a:ln w="3175">
            <a:solidFill>
              <a:srgbClr val="AAA0B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596453" y="490208"/>
            <a:ext cx="2859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이등변 삼각형 31"/>
          <p:cNvSpPr/>
          <p:nvPr/>
        </p:nvSpPr>
        <p:spPr>
          <a:xfrm rot="16200000" flipV="1">
            <a:off x="4926726" y="4017693"/>
            <a:ext cx="292837" cy="252446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3" name="이등변 삼각형 32"/>
          <p:cNvSpPr/>
          <p:nvPr/>
        </p:nvSpPr>
        <p:spPr>
          <a:xfrm rot="16200000" flipV="1">
            <a:off x="5027553" y="4017693"/>
            <a:ext cx="292837" cy="252446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4" name="이등변 삼각형 33"/>
          <p:cNvSpPr/>
          <p:nvPr/>
        </p:nvSpPr>
        <p:spPr>
          <a:xfrm rot="16200000" flipV="1">
            <a:off x="5128379" y="4017693"/>
            <a:ext cx="292837" cy="252446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B2A5829-7FAF-4543-987B-83F33EC67EBF}"/>
              </a:ext>
            </a:extLst>
          </p:cNvPr>
          <p:cNvSpPr/>
          <p:nvPr/>
        </p:nvSpPr>
        <p:spPr>
          <a:xfrm>
            <a:off x="8143034" y="3898502"/>
            <a:ext cx="3510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  <a:sym typeface="Wingdings 3" panose="05040102010807070707" pitchFamily="18" charset="2"/>
              </a:rPr>
              <a:t>URL</a:t>
            </a: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  <a:sym typeface="Wingdings 3" panose="05040102010807070707" pitchFamily="18" charset="2"/>
              </a:rPr>
              <a:t>접속을 통한 실시간 리포트 제공 </a:t>
            </a:r>
            <a:endParaRPr lang="en-US" altLang="ko-KR" sz="1600" dirty="0">
              <a:gradFill>
                <a:gsLst>
                  <a:gs pos="0">
                    <a:schemeClr val="tx1"/>
                  </a:gs>
                  <a:gs pos="17000">
                    <a:schemeClr val="tx1"/>
                  </a:gs>
                </a:gsLst>
                <a:lin ang="5400000" scaled="1"/>
              </a:gradFill>
              <a:ea typeface="에스코어 드림 6 Bold" panose="020B0703030302020204" pitchFamily="34" charset="-127"/>
              <a:sym typeface="Wingdings 3" panose="05040102010807070707" pitchFamily="18" charset="2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92856E1-3253-4286-8AAD-30C8CB206AE1}"/>
              </a:ext>
            </a:extLst>
          </p:cNvPr>
          <p:cNvSpPr/>
          <p:nvPr/>
        </p:nvSpPr>
        <p:spPr>
          <a:xfrm>
            <a:off x="8102184" y="2629169"/>
            <a:ext cx="3181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  <a:sym typeface="Wingdings 3" panose="05040102010807070707" pitchFamily="18" charset="2"/>
              </a:rPr>
              <a:t>다차원 분석의 통합 리포트 제공</a:t>
            </a:r>
            <a:endParaRPr lang="en-US" altLang="ko-KR" sz="1600" dirty="0">
              <a:gradFill>
                <a:gsLst>
                  <a:gs pos="0">
                    <a:schemeClr val="tx1"/>
                  </a:gs>
                  <a:gs pos="17000">
                    <a:schemeClr val="tx1"/>
                  </a:gs>
                </a:gsLst>
                <a:lin ang="5400000" scaled="1"/>
              </a:gradFill>
              <a:ea typeface="에스코어 드림 6 Bold" panose="020B0703030302020204" pitchFamily="34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B0784F5-4CDC-4180-BEF0-374F545519AA}"/>
              </a:ext>
            </a:extLst>
          </p:cNvPr>
          <p:cNvSpPr/>
          <p:nvPr/>
        </p:nvSpPr>
        <p:spPr>
          <a:xfrm>
            <a:off x="8143034" y="5331876"/>
            <a:ext cx="3193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캠페인 전수 녹화 및 영상 제공</a:t>
            </a:r>
            <a:endParaRPr lang="en-US" altLang="ko-KR" sz="1600" dirty="0">
              <a:gradFill>
                <a:gsLst>
                  <a:gs pos="0">
                    <a:schemeClr val="tx1"/>
                  </a:gs>
                  <a:gs pos="17000">
                    <a:schemeClr val="tx1"/>
                  </a:gs>
                </a:gsLst>
                <a:lin ang="5400000" scaled="1"/>
              </a:gradFill>
              <a:ea typeface="에스코어 드림 6 Bold" panose="020B0703030302020204" pitchFamily="34" charset="-127"/>
            </a:endParaRP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47631F26-B546-4004-BF17-246300367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59558" y="2384907"/>
            <a:ext cx="647475" cy="540833"/>
          </a:xfrm>
          <a:prstGeom prst="rect">
            <a:avLst/>
          </a:prstGeom>
          <a:noFill/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67116305-8EB2-49E9-8D33-5423598FD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72746" y="3705770"/>
            <a:ext cx="583654" cy="548867"/>
          </a:xfrm>
          <a:prstGeom prst="rect">
            <a:avLst/>
          </a:prstGeom>
          <a:noFill/>
        </p:spPr>
      </p:pic>
      <p:pic>
        <p:nvPicPr>
          <p:cNvPr id="41" name="Picture 13">
            <a:extLst>
              <a:ext uri="{FF2B5EF4-FFF2-40B4-BE49-F238E27FC236}">
                <a16:creationId xmlns:a16="http://schemas.microsoft.com/office/drawing/2014/main" id="{32F257EF-2EC1-4D72-B308-2B332AAF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93359" y="5235696"/>
            <a:ext cx="601953" cy="530915"/>
          </a:xfrm>
          <a:prstGeom prst="rect">
            <a:avLst/>
          </a:prstGeom>
          <a:noFill/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2D1E032F-654F-43DF-A44C-AA572EBD3B73}"/>
              </a:ext>
            </a:extLst>
          </p:cNvPr>
          <p:cNvSpPr/>
          <p:nvPr/>
        </p:nvSpPr>
        <p:spPr>
          <a:xfrm>
            <a:off x="6480281" y="4298442"/>
            <a:ext cx="16175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-150" dirty="0" smtClean="0">
                <a:solidFill>
                  <a:srgbClr val="404040"/>
                </a:solidFill>
                <a:latin typeface="KT서체 Medium" panose="020B0600000101010101" pitchFamily="50" charset="-127"/>
                <a:ea typeface="KT서체 Medium" panose="020B0600000101010101" pitchFamily="50" charset="-127"/>
                <a:sym typeface="Wingdings 3" panose="05040102010807070707" pitchFamily="18" charset="2"/>
              </a:rPr>
              <a:t>URL </a:t>
            </a:r>
            <a:r>
              <a:rPr lang="ko-KR" altLang="en-US" sz="1200" spc="-150" dirty="0" smtClean="0">
                <a:solidFill>
                  <a:srgbClr val="404040"/>
                </a:solidFill>
                <a:latin typeface="KT서체 Medium" panose="020B0600000101010101" pitchFamily="50" charset="-127"/>
                <a:ea typeface="KT서체 Medium" panose="020B0600000101010101" pitchFamily="50" charset="-127"/>
                <a:sym typeface="Wingdings 3" panose="05040102010807070707" pitchFamily="18" charset="2"/>
              </a:rPr>
              <a:t>실시간 </a:t>
            </a:r>
            <a:r>
              <a:rPr kumimoji="0" lang="ko-KR" altLang="en-US" sz="1200" spc="-150" dirty="0" smtClean="0">
                <a:solidFill>
                  <a:srgbClr val="404040"/>
                </a:solidFill>
                <a:latin typeface="KT서체 Medium" panose="020B0600000101010101" pitchFamily="50" charset="-127"/>
                <a:ea typeface="KT서체 Medium" panose="020B0600000101010101" pitchFamily="50" charset="-127"/>
                <a:sym typeface="Wingdings 3" panose="05040102010807070707" pitchFamily="18" charset="2"/>
              </a:rPr>
              <a:t>리포트</a:t>
            </a:r>
            <a:endParaRPr kumimoji="0" lang="en-US" altLang="ko-KR" sz="1200" spc="-150" dirty="0">
              <a:solidFill>
                <a:srgbClr val="404040"/>
              </a:solidFill>
              <a:latin typeface="KT서체 Medium" panose="020B0600000101010101" pitchFamily="50" charset="-127"/>
              <a:ea typeface="KT서체 Medium" panose="020B0600000101010101" pitchFamily="50" charset="-127"/>
              <a:sym typeface="Wingdings 3" panose="05040102010807070707" pitchFamily="18" charset="2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D09417A-38D4-446B-B16D-6ACDCDB76CD9}"/>
              </a:ext>
            </a:extLst>
          </p:cNvPr>
          <p:cNvSpPr/>
          <p:nvPr/>
        </p:nvSpPr>
        <p:spPr>
          <a:xfrm>
            <a:off x="6531062" y="2979358"/>
            <a:ext cx="16175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 spc="-150" dirty="0" smtClean="0">
                <a:solidFill>
                  <a:srgbClr val="404040"/>
                </a:solidFill>
                <a:latin typeface="KT서체 Medium" panose="020B0600000101010101" pitchFamily="50" charset="-127"/>
                <a:ea typeface="KT서체 Medium" panose="020B0600000101010101" pitchFamily="50" charset="-127"/>
                <a:sym typeface="Wingdings 3" panose="05040102010807070707" pitchFamily="18" charset="2"/>
              </a:rPr>
              <a:t>통합분석리포트</a:t>
            </a:r>
            <a:endParaRPr lang="en-US" altLang="ko-KR" sz="1200" spc="-150" dirty="0">
              <a:solidFill>
                <a:srgbClr val="404040"/>
              </a:solidFill>
              <a:latin typeface="KT서체 Medium" panose="020B0600000101010101" pitchFamily="50" charset="-127"/>
              <a:ea typeface="KT서체 Medium" panose="020B0600000101010101" pitchFamily="50" charset="-127"/>
              <a:sym typeface="Wingdings 3" panose="05040102010807070707" pitchFamily="18" charset="2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5EEFF6AC-70B2-41B5-A20D-72DC596AB520}"/>
              </a:ext>
            </a:extLst>
          </p:cNvPr>
          <p:cNvSpPr/>
          <p:nvPr/>
        </p:nvSpPr>
        <p:spPr>
          <a:xfrm>
            <a:off x="6408723" y="5835746"/>
            <a:ext cx="17775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 spc="-150" dirty="0">
                <a:solidFill>
                  <a:srgbClr val="404040"/>
                </a:solidFill>
                <a:latin typeface="KT서체 Medium" panose="020B0600000101010101" pitchFamily="50" charset="-127"/>
                <a:ea typeface="KT서체 Medium" panose="020B0600000101010101" pitchFamily="50" charset="-127"/>
                <a:sym typeface="Wingdings 3" panose="05040102010807070707" pitchFamily="18" charset="2"/>
              </a:rPr>
              <a:t>실시간 </a:t>
            </a:r>
            <a:r>
              <a:rPr lang="ko-KR" altLang="en-US" sz="1200" spc="-150" dirty="0" smtClean="0">
                <a:solidFill>
                  <a:srgbClr val="404040"/>
                </a:solidFill>
                <a:latin typeface="KT서체 Medium" panose="020B0600000101010101" pitchFamily="50" charset="-127"/>
                <a:ea typeface="KT서체 Medium" panose="020B0600000101010101" pitchFamily="50" charset="-127"/>
                <a:sym typeface="Wingdings 3" panose="05040102010807070707" pitchFamily="18" charset="2"/>
              </a:rPr>
              <a:t>모니터링 영상</a:t>
            </a:r>
            <a:endParaRPr lang="en-US" altLang="ko-KR" sz="1200" spc="-150" dirty="0">
              <a:solidFill>
                <a:srgbClr val="404040"/>
              </a:solidFill>
              <a:latin typeface="KT서체 Medium" panose="020B0600000101010101" pitchFamily="50" charset="-127"/>
              <a:ea typeface="KT서체 Medium" panose="020B0600000101010101" pitchFamily="50" charset="-127"/>
              <a:sym typeface="Wingdings 3" panose="05040102010807070707" pitchFamily="18" charset="2"/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D6F3BCC0-4BE7-4E9C-A25B-3689000F7F72}"/>
              </a:ext>
            </a:extLst>
          </p:cNvPr>
          <p:cNvCxnSpPr>
            <a:cxnSpLocks/>
          </p:cNvCxnSpPr>
          <p:nvPr/>
        </p:nvCxnSpPr>
        <p:spPr>
          <a:xfrm>
            <a:off x="6431128" y="3351538"/>
            <a:ext cx="5382515" cy="0"/>
          </a:xfrm>
          <a:prstGeom prst="line">
            <a:avLst/>
          </a:prstGeom>
          <a:ln w="3175"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D6F3BCC0-4BE7-4E9C-A25B-3689000F7F72}"/>
              </a:ext>
            </a:extLst>
          </p:cNvPr>
          <p:cNvCxnSpPr>
            <a:cxnSpLocks/>
          </p:cNvCxnSpPr>
          <p:nvPr/>
        </p:nvCxnSpPr>
        <p:spPr>
          <a:xfrm>
            <a:off x="6431128" y="4784019"/>
            <a:ext cx="5382515" cy="0"/>
          </a:xfrm>
          <a:prstGeom prst="line">
            <a:avLst/>
          </a:prstGeom>
          <a:ln w="3175"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2" descr="https://cdn-icons.flaticon.com/png/512/3281/premium/3281329.png?token=exp=1655196891~hmac=dd68201b8cd9deca6ece1e41da2d644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62" y="3084041"/>
            <a:ext cx="879568" cy="8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s://cdn-icons-png.flaticon.com/512/1466/146628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90" y="2427160"/>
            <a:ext cx="1038254" cy="10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cdn-icons-png.flaticon.com/512/2328/23289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19" y="2659243"/>
            <a:ext cx="1225547" cy="122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>
            <a:extLst>
              <a:ext uri="{FF2B5EF4-FFF2-40B4-BE49-F238E27FC236}">
                <a16:creationId xmlns:a16="http://schemas.microsoft.com/office/drawing/2014/main" id="{B89CEDE7-D988-485D-B692-12E8D9A7C22F}"/>
              </a:ext>
            </a:extLst>
          </p:cNvPr>
          <p:cNvSpPr/>
          <p:nvPr/>
        </p:nvSpPr>
        <p:spPr>
          <a:xfrm>
            <a:off x="4230" y="1126163"/>
            <a:ext cx="12191999" cy="5731837"/>
          </a:xfrm>
          <a:prstGeom prst="rect">
            <a:avLst/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4E1E6C-7D7C-43B2-A887-486AEEAE5B7F}"/>
              </a:ext>
            </a:extLst>
          </p:cNvPr>
          <p:cNvSpPr txBox="1"/>
          <p:nvPr/>
        </p:nvSpPr>
        <p:spPr>
          <a:xfrm>
            <a:off x="1143001" y="569603"/>
            <a:ext cx="2916248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Live AD + </a:t>
            </a:r>
            <a:r>
              <a:rPr lang="ko-KR" altLang="en-US" sz="2600" spc="-1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상품 및 정책</a:t>
            </a:r>
            <a:endParaRPr kumimoji="0" lang="ko-KR" altLang="en-US" sz="2600" b="0" i="0" u="none" strike="noStrike" kern="1200" cap="none" spc="-10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D5E542-CAAD-4E52-A6AC-993F70B801CB}"/>
              </a:ext>
            </a:extLst>
          </p:cNvPr>
          <p:cNvSpPr txBox="1"/>
          <p:nvPr/>
        </p:nvSpPr>
        <p:spPr>
          <a:xfrm>
            <a:off x="536448" y="569603"/>
            <a:ext cx="32701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2600" dirty="0" smtClean="0">
                <a:gradFill>
                  <a:gsLst>
                    <a:gs pos="0">
                      <a:srgbClr val="FF0000"/>
                    </a:gs>
                    <a:gs pos="29000">
                      <a:srgbClr val="FF0000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06</a:t>
            </a:r>
            <a:endParaRPr lang="ko-KR" altLang="en-US" sz="2600">
              <a:gradFill>
                <a:gsLst>
                  <a:gs pos="0">
                    <a:srgbClr val="FF0000"/>
                  </a:gs>
                  <a:gs pos="29000">
                    <a:srgbClr val="FF0000"/>
                  </a:gs>
                </a:gsLst>
                <a:lin ang="5400000" scaled="1"/>
              </a:gradFill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24719" y="6340320"/>
            <a:ext cx="3132881" cy="40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defTabSz="640080" latinLnBrk="0">
              <a:lnSpc>
                <a:spcPct val="140000"/>
              </a:lnSpc>
              <a:defRPr/>
            </a:pPr>
            <a:r>
              <a:rPr lang="en-US" altLang="ko-KR" sz="1100" spc="-60" dirty="0">
                <a:solidFill>
                  <a:schemeClr val="bg2">
                    <a:lumMod val="2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※ </a:t>
            </a:r>
            <a:r>
              <a:rPr lang="ko-KR" altLang="en-US" sz="1100" spc="-60" dirty="0" smtClean="0">
                <a:solidFill>
                  <a:schemeClr val="bg2">
                    <a:lumMod val="2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정책 외 기타 </a:t>
            </a:r>
            <a:r>
              <a:rPr lang="ko-KR" altLang="en-US" sz="1100" spc="-60" dirty="0" err="1" smtClean="0">
                <a:solidFill>
                  <a:schemeClr val="bg2">
                    <a:lumMod val="2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초수</a:t>
            </a:r>
            <a:r>
              <a:rPr lang="ko-KR" altLang="en-US" sz="1100" spc="-60" dirty="0" smtClean="0">
                <a:solidFill>
                  <a:schemeClr val="bg2">
                    <a:lumMod val="2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소재는 별도 협의 必</a:t>
            </a:r>
            <a:endParaRPr kumimoji="0" lang="ko-KR" altLang="en-US" sz="1100" b="0" i="0" u="none" strike="noStrike" kern="1200" cap="none" spc="-6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grpSp>
        <p:nvGrpSpPr>
          <p:cNvPr id="108" name="그룹 107"/>
          <p:cNvGrpSpPr/>
          <p:nvPr/>
        </p:nvGrpSpPr>
        <p:grpSpPr>
          <a:xfrm>
            <a:off x="430150" y="2860860"/>
            <a:ext cx="1734506" cy="432000"/>
            <a:chOff x="347344" y="-482459"/>
            <a:chExt cx="1072120" cy="432000"/>
          </a:xfrm>
          <a:solidFill>
            <a:srgbClr val="ED0F14"/>
          </a:solidFill>
        </p:grpSpPr>
        <p:sp>
          <p:nvSpPr>
            <p:cNvPr id="109" name="사각형: 둥근 위쪽 모서리 60">
              <a:extLst>
                <a:ext uri="{FF2B5EF4-FFF2-40B4-BE49-F238E27FC236}">
                  <a16:creationId xmlns:a16="http://schemas.microsoft.com/office/drawing/2014/main" id="{4AE88DAF-8419-4CA8-B4FD-7474D1616073}"/>
                </a:ext>
              </a:extLst>
            </p:cNvPr>
            <p:cNvSpPr/>
            <p:nvPr/>
          </p:nvSpPr>
          <p:spPr>
            <a:xfrm>
              <a:off x="347344" y="-482459"/>
              <a:ext cx="838330" cy="432000"/>
            </a:xfrm>
            <a:prstGeom prst="round2SameRect">
              <a:avLst>
                <a:gd name="adj1" fmla="val 41818"/>
                <a:gd name="adj2" fmla="val 0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tIns="0" rIns="0" bIns="36000" rtlCol="0" anchor="ctr"/>
            <a:lstStyle/>
            <a:p>
              <a:endParaRPr lang="ko-KR" altLang="en-US" sz="25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sp>
          <p:nvSpPr>
            <p:cNvPr id="110" name="사각형: 둥근 위쪽 모서리 60">
              <a:extLst>
                <a:ext uri="{FF2B5EF4-FFF2-40B4-BE49-F238E27FC236}">
                  <a16:creationId xmlns:a16="http://schemas.microsoft.com/office/drawing/2014/main" id="{4AE88DAF-8419-4CA8-B4FD-7474D1616073}"/>
                </a:ext>
              </a:extLst>
            </p:cNvPr>
            <p:cNvSpPr/>
            <p:nvPr/>
          </p:nvSpPr>
          <p:spPr>
            <a:xfrm flipV="1">
              <a:off x="581134" y="-482459"/>
              <a:ext cx="838330" cy="432000"/>
            </a:xfrm>
            <a:prstGeom prst="round2SameRect">
              <a:avLst>
                <a:gd name="adj1" fmla="val 41818"/>
                <a:gd name="adj2" fmla="val 0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tIns="0" rIns="0" bIns="36000" rtlCol="0" anchor="ctr"/>
            <a:lstStyle/>
            <a:p>
              <a:endParaRPr lang="ko-KR" altLang="en-US" sz="25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</p:grpSp>
      <p:sp>
        <p:nvSpPr>
          <p:cNvPr id="111" name="직사각형 110"/>
          <p:cNvSpPr/>
          <p:nvPr/>
        </p:nvSpPr>
        <p:spPr>
          <a:xfrm>
            <a:off x="702397" y="2908966"/>
            <a:ext cx="1164101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90000"/>
              </a:lnSpc>
            </a:pPr>
            <a:r>
              <a:rPr lang="ko-KR" altLang="en-US" b="1" dirty="0" smtClean="0">
                <a:gradFill>
                  <a:gsLst>
                    <a:gs pos="0">
                      <a:schemeClr val="bg1"/>
                    </a:gs>
                    <a:gs pos="29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단가 정책</a:t>
            </a:r>
            <a:endParaRPr lang="ko-KR" altLang="en-US" b="1" dirty="0">
              <a:gradFill>
                <a:gsLst>
                  <a:gs pos="0">
                    <a:schemeClr val="bg1"/>
                  </a:gs>
                  <a:gs pos="29000">
                    <a:schemeClr val="bg1"/>
                  </a:gs>
                </a:gsLst>
                <a:lin ang="5400000" scaled="1"/>
              </a:gra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596453" y="490208"/>
            <a:ext cx="2859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5DFBAD4-FFE2-4D18-906C-D0434A1960BC}"/>
              </a:ext>
            </a:extLst>
          </p:cNvPr>
          <p:cNvGrpSpPr/>
          <p:nvPr/>
        </p:nvGrpSpPr>
        <p:grpSpPr>
          <a:xfrm>
            <a:off x="471764" y="2201165"/>
            <a:ext cx="11166921" cy="424732"/>
            <a:chOff x="545654" y="1516600"/>
            <a:chExt cx="11166921" cy="4247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87EF4F-EF17-42C4-9681-CD6A54B6991A}"/>
                </a:ext>
              </a:extLst>
            </p:cNvPr>
            <p:cNvSpPr txBox="1"/>
            <p:nvPr/>
          </p:nvSpPr>
          <p:spPr>
            <a:xfrm>
              <a:off x="751897" y="1516600"/>
              <a:ext cx="1096067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‘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전국 </a:t>
              </a:r>
              <a:r>
                <a:rPr lang="en-US" altLang="ko-KR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1,150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만 </a:t>
              </a:r>
              <a:r>
                <a:rPr lang="ko-KR" altLang="en-US" spc="-100" dirty="0" err="1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신규상품</a:t>
              </a:r>
              <a:r>
                <a:rPr lang="en-US" altLang="ko-KR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’ 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 </a:t>
              </a:r>
              <a:r>
                <a:rPr lang="ko-KR" altLang="en-US" b="1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첫 진행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 광고주에게 추가 </a:t>
              </a:r>
              <a:r>
                <a:rPr lang="ko-KR" altLang="en-US" spc="-100" dirty="0" err="1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보너스율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 </a:t>
              </a:r>
              <a:r>
                <a:rPr lang="en-US" altLang="ko-KR" b="1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30%</a:t>
              </a:r>
              <a:r>
                <a:rPr lang="en-US" altLang="ko-KR" spc="-100" dirty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 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특별 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제공 </a:t>
              </a:r>
              <a:r>
                <a:rPr lang="en-US" altLang="ko-KR" sz="1400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(</a:t>
              </a:r>
              <a:r>
                <a:rPr lang="ko-KR" altLang="en-US" sz="1400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월 </a:t>
              </a:r>
              <a:r>
                <a:rPr lang="en-US" altLang="ko-KR" sz="1400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1</a:t>
              </a:r>
              <a:r>
                <a:rPr lang="ko-KR" altLang="en-US" sz="1400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천만원 이상 청약 시 가능</a:t>
              </a:r>
              <a:r>
                <a:rPr lang="en-US" altLang="ko-KR" sz="1400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)</a:t>
              </a:r>
              <a:endParaRPr lang="ko-KR" altLang="en-US" sz="1400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endParaRP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D087AFB3-EAE6-4E9A-BD8F-DC4C67C5E5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654" y="1627247"/>
              <a:ext cx="207199" cy="207010"/>
              <a:chOff x="788444" y="3566553"/>
              <a:chExt cx="141520" cy="141391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CAF889E9-2D7F-43F9-B5CF-5E39F52B7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965" y="3589575"/>
                <a:ext cx="110346" cy="80152"/>
              </a:xfrm>
              <a:custGeom>
                <a:avLst/>
                <a:gdLst>
                  <a:gd name="T0" fmla="*/ 1692 w 1692"/>
                  <a:gd name="T1" fmla="*/ 155 h 1229"/>
                  <a:gd name="T2" fmla="*/ 1539 w 1692"/>
                  <a:gd name="T3" fmla="*/ 0 h 1229"/>
                  <a:gd name="T4" fmla="*/ 617 w 1692"/>
                  <a:gd name="T5" fmla="*/ 922 h 1229"/>
                  <a:gd name="T6" fmla="*/ 155 w 1692"/>
                  <a:gd name="T7" fmla="*/ 460 h 1229"/>
                  <a:gd name="T8" fmla="*/ 0 w 1692"/>
                  <a:gd name="T9" fmla="*/ 615 h 1229"/>
                  <a:gd name="T10" fmla="*/ 617 w 1692"/>
                  <a:gd name="T11" fmla="*/ 1229 h 1229"/>
                  <a:gd name="T12" fmla="*/ 1692 w 1692"/>
                  <a:gd name="T13" fmla="*/ 155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2" h="1229">
                    <a:moveTo>
                      <a:pt x="1692" y="155"/>
                    </a:moveTo>
                    <a:lnTo>
                      <a:pt x="1539" y="0"/>
                    </a:lnTo>
                    <a:lnTo>
                      <a:pt x="617" y="922"/>
                    </a:lnTo>
                    <a:lnTo>
                      <a:pt x="155" y="460"/>
                    </a:lnTo>
                    <a:lnTo>
                      <a:pt x="0" y="615"/>
                    </a:lnTo>
                    <a:lnTo>
                      <a:pt x="617" y="1229"/>
                    </a:lnTo>
                    <a:lnTo>
                      <a:pt x="1692" y="1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endParaRPr lang="ko-KR" altLang="en-US" sz="1200" spc="-80">
                  <a:gradFill>
                    <a:gsLst>
                      <a:gs pos="0">
                        <a:schemeClr val="tx1"/>
                      </a:gs>
                      <a:gs pos="37000">
                        <a:schemeClr val="tx1"/>
                      </a:gs>
                    </a:gsLst>
                    <a:lin ang="5400000" scaled="1"/>
                  </a:gradFill>
                  <a:latin typeface="Noto Sans CJK KR Light" panose="020B0300000000000000" pitchFamily="34" charset="-127"/>
                  <a:ea typeface="Noto Sans CJK KR Light" panose="020B0300000000000000" pitchFamily="34" charset="-127"/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42B14D2A-36AE-41BE-80D8-67FD60253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44" y="3566553"/>
                <a:ext cx="141520" cy="141391"/>
              </a:xfrm>
              <a:custGeom>
                <a:avLst/>
                <a:gdLst>
                  <a:gd name="T0" fmla="*/ 977 w 1080"/>
                  <a:gd name="T1" fmla="*/ 440 h 1080"/>
                  <a:gd name="T2" fmla="*/ 988 w 1080"/>
                  <a:gd name="T3" fmla="*/ 540 h 1080"/>
                  <a:gd name="T4" fmla="*/ 540 w 1080"/>
                  <a:gd name="T5" fmla="*/ 988 h 1080"/>
                  <a:gd name="T6" fmla="*/ 92 w 1080"/>
                  <a:gd name="T7" fmla="*/ 540 h 1080"/>
                  <a:gd name="T8" fmla="*/ 540 w 1080"/>
                  <a:gd name="T9" fmla="*/ 92 h 1080"/>
                  <a:gd name="T10" fmla="*/ 860 w 1080"/>
                  <a:gd name="T11" fmla="*/ 226 h 1080"/>
                  <a:gd name="T12" fmla="*/ 925 w 1080"/>
                  <a:gd name="T13" fmla="*/ 161 h 1080"/>
                  <a:gd name="T14" fmla="*/ 540 w 1080"/>
                  <a:gd name="T15" fmla="*/ 0 h 1080"/>
                  <a:gd name="T16" fmla="*/ 0 w 1080"/>
                  <a:gd name="T17" fmla="*/ 540 h 1080"/>
                  <a:gd name="T18" fmla="*/ 540 w 1080"/>
                  <a:gd name="T19" fmla="*/ 1080 h 1080"/>
                  <a:gd name="T20" fmla="*/ 1080 w 1080"/>
                  <a:gd name="T21" fmla="*/ 540 h 1080"/>
                  <a:gd name="T22" fmla="*/ 1051 w 1080"/>
                  <a:gd name="T23" fmla="*/ 365 h 1080"/>
                  <a:gd name="T24" fmla="*/ 977 w 1080"/>
                  <a:gd name="T25" fmla="*/ 44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0" h="1080">
                    <a:moveTo>
                      <a:pt x="977" y="440"/>
                    </a:moveTo>
                    <a:cubicBezTo>
                      <a:pt x="984" y="472"/>
                      <a:pt x="988" y="505"/>
                      <a:pt x="988" y="540"/>
                    </a:cubicBezTo>
                    <a:cubicBezTo>
                      <a:pt x="988" y="787"/>
                      <a:pt x="787" y="988"/>
                      <a:pt x="540" y="988"/>
                    </a:cubicBezTo>
                    <a:cubicBezTo>
                      <a:pt x="293" y="988"/>
                      <a:pt x="92" y="787"/>
                      <a:pt x="92" y="540"/>
                    </a:cubicBezTo>
                    <a:cubicBezTo>
                      <a:pt x="92" y="293"/>
                      <a:pt x="293" y="92"/>
                      <a:pt x="540" y="92"/>
                    </a:cubicBezTo>
                    <a:cubicBezTo>
                      <a:pt x="665" y="92"/>
                      <a:pt x="779" y="143"/>
                      <a:pt x="860" y="226"/>
                    </a:cubicBezTo>
                    <a:cubicBezTo>
                      <a:pt x="925" y="161"/>
                      <a:pt x="925" y="161"/>
                      <a:pt x="925" y="161"/>
                    </a:cubicBezTo>
                    <a:cubicBezTo>
                      <a:pt x="827" y="61"/>
                      <a:pt x="691" y="0"/>
                      <a:pt x="540" y="0"/>
                    </a:cubicBezTo>
                    <a:cubicBezTo>
                      <a:pt x="242" y="0"/>
                      <a:pt x="0" y="242"/>
                      <a:pt x="0" y="540"/>
                    </a:cubicBezTo>
                    <a:cubicBezTo>
                      <a:pt x="0" y="838"/>
                      <a:pt x="242" y="1080"/>
                      <a:pt x="540" y="1080"/>
                    </a:cubicBezTo>
                    <a:cubicBezTo>
                      <a:pt x="838" y="1080"/>
                      <a:pt x="1080" y="838"/>
                      <a:pt x="1080" y="540"/>
                    </a:cubicBezTo>
                    <a:cubicBezTo>
                      <a:pt x="1080" y="479"/>
                      <a:pt x="1070" y="420"/>
                      <a:pt x="1051" y="365"/>
                    </a:cubicBezTo>
                    <a:lnTo>
                      <a:pt x="977" y="44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endParaRPr lang="ko-KR" altLang="en-US" sz="1200" spc="-80">
                  <a:gradFill>
                    <a:gsLst>
                      <a:gs pos="0">
                        <a:schemeClr val="tx1"/>
                      </a:gs>
                      <a:gs pos="37000">
                        <a:schemeClr val="tx1"/>
                      </a:gs>
                    </a:gsLst>
                    <a:lin ang="5400000" scaled="1"/>
                  </a:gradFill>
                  <a:latin typeface="Noto Sans CJK KR Light" panose="020B0300000000000000" pitchFamily="34" charset="-127"/>
                  <a:ea typeface="Noto Sans CJK KR Light" panose="020B0300000000000000" pitchFamily="34" charset="-127"/>
                </a:endParaRPr>
              </a:p>
            </p:txBody>
          </p:sp>
        </p:grpSp>
      </p:grpSp>
      <p:grpSp>
        <p:nvGrpSpPr>
          <p:cNvPr id="38" name="그룹 37"/>
          <p:cNvGrpSpPr/>
          <p:nvPr/>
        </p:nvGrpSpPr>
        <p:grpSpPr>
          <a:xfrm>
            <a:off x="430150" y="1695935"/>
            <a:ext cx="1734506" cy="432000"/>
            <a:chOff x="347344" y="-482459"/>
            <a:chExt cx="1072120" cy="432000"/>
          </a:xfrm>
          <a:solidFill>
            <a:srgbClr val="ED0F14"/>
          </a:solidFill>
        </p:grpSpPr>
        <p:sp>
          <p:nvSpPr>
            <p:cNvPr id="39" name="사각형: 둥근 위쪽 모서리 60">
              <a:extLst>
                <a:ext uri="{FF2B5EF4-FFF2-40B4-BE49-F238E27FC236}">
                  <a16:creationId xmlns:a16="http://schemas.microsoft.com/office/drawing/2014/main" id="{4AE88DAF-8419-4CA8-B4FD-7474D1616073}"/>
                </a:ext>
              </a:extLst>
            </p:cNvPr>
            <p:cNvSpPr/>
            <p:nvPr/>
          </p:nvSpPr>
          <p:spPr>
            <a:xfrm>
              <a:off x="347344" y="-482459"/>
              <a:ext cx="838330" cy="432000"/>
            </a:xfrm>
            <a:prstGeom prst="round2SameRect">
              <a:avLst>
                <a:gd name="adj1" fmla="val 41818"/>
                <a:gd name="adj2" fmla="val 0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tIns="0" rIns="0" bIns="36000" rtlCol="0" anchor="ctr"/>
            <a:lstStyle/>
            <a:p>
              <a:endParaRPr lang="ko-KR" altLang="en-US" sz="25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sp>
          <p:nvSpPr>
            <p:cNvPr id="40" name="사각형: 둥근 위쪽 모서리 60">
              <a:extLst>
                <a:ext uri="{FF2B5EF4-FFF2-40B4-BE49-F238E27FC236}">
                  <a16:creationId xmlns:a16="http://schemas.microsoft.com/office/drawing/2014/main" id="{4AE88DAF-8419-4CA8-B4FD-7474D1616073}"/>
                </a:ext>
              </a:extLst>
            </p:cNvPr>
            <p:cNvSpPr/>
            <p:nvPr/>
          </p:nvSpPr>
          <p:spPr>
            <a:xfrm flipV="1">
              <a:off x="581134" y="-482459"/>
              <a:ext cx="838330" cy="432000"/>
            </a:xfrm>
            <a:prstGeom prst="round2SameRect">
              <a:avLst>
                <a:gd name="adj1" fmla="val 41818"/>
                <a:gd name="adj2" fmla="val 0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tIns="0" rIns="0" bIns="36000" rtlCol="0" anchor="ctr"/>
            <a:lstStyle/>
            <a:p>
              <a:endParaRPr lang="ko-KR" altLang="en-US" sz="25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471563" y="1744041"/>
            <a:ext cx="1625766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90000"/>
              </a:lnSpc>
            </a:pPr>
            <a:r>
              <a:rPr lang="ko-KR" altLang="en-US" b="1" dirty="0" err="1" smtClean="0">
                <a:gradFill>
                  <a:gsLst>
                    <a:gs pos="0">
                      <a:schemeClr val="bg1"/>
                    </a:gs>
                    <a:gs pos="29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런칭</a:t>
            </a:r>
            <a:r>
              <a:rPr lang="en-US" altLang="ko-KR" b="1" dirty="0" smtClean="0">
                <a:gradFill>
                  <a:gsLst>
                    <a:gs pos="0">
                      <a:schemeClr val="bg1"/>
                    </a:gs>
                    <a:gs pos="29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b="1" smtClean="0">
                <a:gradFill>
                  <a:gsLst>
                    <a:gs pos="0">
                      <a:schemeClr val="bg1"/>
                    </a:gs>
                    <a:gs pos="29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프로모션</a:t>
            </a:r>
            <a:endParaRPr lang="ko-KR" altLang="en-US" b="1" dirty="0">
              <a:gradFill>
                <a:gsLst>
                  <a:gs pos="0">
                    <a:schemeClr val="bg1"/>
                  </a:gs>
                  <a:gs pos="29000">
                    <a:schemeClr val="bg1"/>
                  </a:gs>
                </a:gsLst>
                <a:lin ang="5400000" scaled="1"/>
              </a:gra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42" name="사각형: 둥근 모서리 59">
            <a:extLst>
              <a:ext uri="{FF2B5EF4-FFF2-40B4-BE49-F238E27FC236}">
                <a16:creationId xmlns:a16="http://schemas.microsoft.com/office/drawing/2014/main" id="{AB4BBD01-5BB1-467A-A4B4-CA9FA330EA15}"/>
              </a:ext>
            </a:extLst>
          </p:cNvPr>
          <p:cNvSpPr/>
          <p:nvPr/>
        </p:nvSpPr>
        <p:spPr>
          <a:xfrm>
            <a:off x="430150" y="3453690"/>
            <a:ext cx="11258548" cy="2431180"/>
          </a:xfrm>
          <a:prstGeom prst="roundRect">
            <a:avLst>
              <a:gd name="adj" fmla="val 5240"/>
            </a:avLst>
          </a:prstGeom>
          <a:solidFill>
            <a:schemeClr val="bg1"/>
          </a:solidFill>
          <a:ln w="3175">
            <a:solidFill>
              <a:srgbClr val="AAA0BA"/>
            </a:solidFill>
          </a:ln>
          <a:effectLst>
            <a:outerShdw dist="88900" dir="2700000" algn="tl" rotWithShape="0">
              <a:srgbClr val="270A5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사각형: 둥근 모서리 99">
            <a:extLst>
              <a:ext uri="{FF2B5EF4-FFF2-40B4-BE49-F238E27FC236}">
                <a16:creationId xmlns:a16="http://schemas.microsoft.com/office/drawing/2014/main" id="{FD4140D1-EA92-4B97-A40B-BAF071B50E5A}"/>
              </a:ext>
            </a:extLst>
          </p:cNvPr>
          <p:cNvSpPr/>
          <p:nvPr/>
        </p:nvSpPr>
        <p:spPr>
          <a:xfrm>
            <a:off x="430150" y="3340588"/>
            <a:ext cx="11258548" cy="515885"/>
          </a:xfrm>
          <a:prstGeom prst="round2SameRect">
            <a:avLst>
              <a:gd name="adj1" fmla="val 30587"/>
              <a:gd name="adj2" fmla="val 0"/>
            </a:avLst>
          </a:prstGeom>
          <a:solidFill>
            <a:srgbClr val="ED0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1950"/>
          </a:p>
        </p:txBody>
      </p:sp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8DDCA13E-D614-42D4-996A-596C20AC3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03427"/>
              </p:ext>
            </p:extLst>
          </p:nvPr>
        </p:nvGraphicFramePr>
        <p:xfrm>
          <a:off x="401501" y="3370625"/>
          <a:ext cx="11067593" cy="2477492"/>
        </p:xfrm>
        <a:graphic>
          <a:graphicData uri="http://schemas.openxmlformats.org/drawingml/2006/table">
            <a:tbl>
              <a:tblPr/>
              <a:tblGrid>
                <a:gridCol w="1943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9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1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30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55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650"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구분</a:t>
                      </a:r>
                      <a:endParaRPr lang="en-US" altLang="ko-KR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상품명</a:t>
                      </a:r>
                      <a:endParaRPr lang="en-US" altLang="ko-KR" sz="1400" b="0" i="0" u="none" strike="noStrike" spc="0" baseline="0" dirty="0" smtClean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노출채널</a:t>
                      </a: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제안 단가</a:t>
                      </a: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운영 시간</a:t>
                      </a:r>
                      <a:endParaRPr lang="en-US" altLang="ko-KR" sz="1400" b="0" i="0" u="none" strike="noStrike" spc="0" baseline="0" dirty="0">
                        <a:solidFill>
                          <a:schemeClr val="bg1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86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altLang="ko-KR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15</a:t>
                      </a: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altLang="ko-KR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20</a:t>
                      </a: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altLang="ko-KR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30</a:t>
                      </a: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altLang="ko-KR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45</a:t>
                      </a: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altLang="ko-KR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60</a:t>
                      </a: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48"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기본 패키지</a:t>
                      </a:r>
                      <a:endParaRPr lang="en-US" altLang="ko-KR" sz="1400" b="0" i="0" u="none" strike="noStrike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300" b="0" i="0" u="none" strike="noStrike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베이직</a:t>
                      </a:r>
                      <a:endParaRPr lang="en-US" sz="1300" b="0" i="0" u="none" strike="noStrike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전체 채널 대상</a:t>
                      </a:r>
                      <a:endParaRPr lang="ko-KR" altLang="en-US" sz="1400" b="0" i="0" u="none" strike="noStrike" kern="1200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5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7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10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15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20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06:00 ~ 25:59</a:t>
                      </a:r>
                      <a:endParaRPr lang="en-US" altLang="ko-KR" sz="14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3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프리미엄</a:t>
                      </a:r>
                      <a:endParaRPr lang="en-US" sz="1300" b="0" i="0" u="none" strike="noStrike" kern="1200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시청률 상위 </a:t>
                      </a:r>
                      <a:r>
                        <a:rPr lang="en-US" altLang="ko-KR" sz="14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30</a:t>
                      </a:r>
                      <a:r>
                        <a:rPr lang="ko-KR" altLang="en-US" sz="1400" b="0" i="0" u="none" strike="noStrike" kern="1200" spc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개 채널 대상</a:t>
                      </a:r>
                      <a:endParaRPr lang="ko-KR" altLang="en-US" sz="1400" b="0" i="0" u="none" strike="noStrike" kern="1200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6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8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12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18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24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4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spc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스페셜</a:t>
                      </a:r>
                      <a:r>
                        <a:rPr lang="ko-KR" altLang="en-US" sz="1400" b="0" i="0" u="none" strike="noStrike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 패키지</a:t>
                      </a:r>
                      <a:endParaRPr lang="en-US" altLang="ko-KR" sz="1400" b="0" i="0" u="none" strike="noStrike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3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나이트 프리미엄</a:t>
                      </a:r>
                      <a:endParaRPr lang="en-US" sz="1300" b="0" i="0" u="none" strike="noStrike" kern="1200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전체 채널 대상</a:t>
                      </a:r>
                      <a:endParaRPr lang="ko-KR" altLang="en-US" sz="1400" b="0" i="0" u="none" strike="noStrike" kern="1200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5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7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10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15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20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22:00 ~ 06:59</a:t>
                      </a:r>
                      <a:endParaRPr lang="en-US" altLang="ko-KR" sz="14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4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altLang="ko-KR" sz="1400" b="0" i="0" u="none" strike="noStrike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300" b="0" i="0" u="none" strike="noStrike" kern="1200" spc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키즈</a:t>
                      </a:r>
                      <a:r>
                        <a:rPr lang="en-US" altLang="ko-KR" sz="13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/</a:t>
                      </a:r>
                      <a:r>
                        <a:rPr lang="ko-KR" altLang="en-US" sz="1300" b="0" i="0" u="none" strike="noStrike" kern="1200" spc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애니</a:t>
                      </a:r>
                      <a:endParaRPr lang="ko-KR" altLang="en-US" sz="1300" b="0" i="0" u="none" strike="noStrike" kern="1200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kern="1200" spc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키즈</a:t>
                      </a:r>
                      <a:r>
                        <a:rPr lang="en-US" altLang="ko-KR" sz="14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/</a:t>
                      </a:r>
                      <a:r>
                        <a:rPr lang="ko-KR" altLang="en-US" sz="1400" b="0" i="0" u="none" strike="noStrike" kern="1200" spc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애니 </a:t>
                      </a:r>
                      <a:r>
                        <a:rPr lang="en-US" altLang="ko-KR" sz="14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7</a:t>
                      </a:r>
                      <a:r>
                        <a:rPr lang="ko-KR" altLang="en-US" sz="1400" b="0" i="0" u="none" strike="noStrike" kern="1200" spc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개 채널 대상</a:t>
                      </a:r>
                      <a:endParaRPr lang="ko-KR" altLang="en-US" sz="1400" b="0" i="0" u="none" strike="noStrike" kern="1200" spc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5</a:t>
                      </a:r>
                      <a:endParaRPr lang="ko-KR" altLang="en-US" sz="1400" b="0" i="0" u="none" strike="noStrike" kern="1200" spc="0" baseline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7</a:t>
                      </a:r>
                      <a:endParaRPr lang="ko-KR" altLang="en-US" sz="1400" b="0" i="0" u="none" strike="noStrike" kern="1200" spc="0" baseline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10</a:t>
                      </a:r>
                      <a:endParaRPr lang="ko-KR" altLang="en-US" sz="1400" b="0" i="0" u="none" strike="noStrike" kern="1200" spc="0" baseline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15</a:t>
                      </a:r>
                      <a:endParaRPr lang="ko-KR" altLang="en-US" sz="1400" b="0" i="0" u="none" strike="noStrike" kern="1200" spc="0" baseline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20</a:t>
                      </a:r>
                      <a:endParaRPr lang="ko-KR" altLang="en-US" sz="1400" b="0" i="0" u="none" strike="noStrike" kern="1200" spc="0" baseline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06:00 ~ 25:59</a:t>
                      </a:r>
                      <a:endParaRPr lang="en-US" altLang="ko-KR" sz="14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2106684" y="3921092"/>
            <a:ext cx="0" cy="196377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6965539" y="3905852"/>
            <a:ext cx="0" cy="19790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3757359" y="3921092"/>
            <a:ext cx="0" cy="196377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58342BE4-7CFF-457F-8090-33F25D0E03A3}"/>
              </a:ext>
            </a:extLst>
          </p:cNvPr>
          <p:cNvCxnSpPr/>
          <p:nvPr/>
        </p:nvCxnSpPr>
        <p:spPr>
          <a:xfrm>
            <a:off x="2111694" y="3519604"/>
            <a:ext cx="0" cy="217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58342BE4-7CFF-457F-8090-33F25D0E03A3}"/>
              </a:ext>
            </a:extLst>
          </p:cNvPr>
          <p:cNvCxnSpPr/>
          <p:nvPr/>
        </p:nvCxnSpPr>
        <p:spPr>
          <a:xfrm>
            <a:off x="6965539" y="3519604"/>
            <a:ext cx="0" cy="217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58342BE4-7CFF-457F-8090-33F25D0E03A3}"/>
              </a:ext>
            </a:extLst>
          </p:cNvPr>
          <p:cNvCxnSpPr/>
          <p:nvPr/>
        </p:nvCxnSpPr>
        <p:spPr>
          <a:xfrm>
            <a:off x="3767350" y="3519604"/>
            <a:ext cx="0" cy="217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58342BE4-7CFF-457F-8090-33F25D0E03A3}"/>
              </a:ext>
            </a:extLst>
          </p:cNvPr>
          <p:cNvCxnSpPr/>
          <p:nvPr/>
        </p:nvCxnSpPr>
        <p:spPr>
          <a:xfrm>
            <a:off x="9506613" y="3519604"/>
            <a:ext cx="0" cy="217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9506613" y="3905852"/>
            <a:ext cx="0" cy="197879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 flipH="1">
            <a:off x="3951910" y="5420026"/>
            <a:ext cx="7736788" cy="236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 flipH="1">
            <a:off x="3971372" y="4349319"/>
            <a:ext cx="5535241" cy="218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7456243" y="3905852"/>
            <a:ext cx="1370" cy="19790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 flipH="1">
            <a:off x="7948683" y="3905852"/>
            <a:ext cx="7992" cy="197879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8505747" y="3905852"/>
            <a:ext cx="25802" cy="19790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9015907" y="3905852"/>
            <a:ext cx="7538" cy="197879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 flipH="1">
            <a:off x="3951910" y="4845292"/>
            <a:ext cx="7669681" cy="1112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 flipH="1">
            <a:off x="624711" y="4870359"/>
            <a:ext cx="3032889" cy="312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 flipH="1">
            <a:off x="2213692" y="4346663"/>
            <a:ext cx="1392552" cy="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 flipH="1">
            <a:off x="2224621" y="5414110"/>
            <a:ext cx="1392552" cy="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직사각형 49">
            <a:extLst>
              <a:ext uri="{FF2B5EF4-FFF2-40B4-BE49-F238E27FC236}">
                <a16:creationId xmlns:a16="http://schemas.microsoft.com/office/drawing/2014/main" id="{B89CEDE7-D988-485D-B692-12E8D9A7C22F}"/>
              </a:ext>
            </a:extLst>
          </p:cNvPr>
          <p:cNvSpPr/>
          <p:nvPr/>
        </p:nvSpPr>
        <p:spPr>
          <a:xfrm>
            <a:off x="4230" y="1126163"/>
            <a:ext cx="12191999" cy="5731837"/>
          </a:xfrm>
          <a:prstGeom prst="rect">
            <a:avLst/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4E1E6C-7D7C-43B2-A887-486AEEAE5B7F}"/>
              </a:ext>
            </a:extLst>
          </p:cNvPr>
          <p:cNvSpPr txBox="1"/>
          <p:nvPr/>
        </p:nvSpPr>
        <p:spPr>
          <a:xfrm>
            <a:off x="1143001" y="569603"/>
            <a:ext cx="2982035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altLang="ko-KR" sz="2600" spc="-1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Live AD + </a:t>
            </a:r>
            <a:r>
              <a:rPr lang="ko-KR" altLang="en-US" sz="2600" spc="-1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상품 및 정책</a:t>
            </a:r>
            <a:endParaRPr lang="ko-KR" altLang="en-US" sz="2600" spc="-1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D5E542-CAAD-4E52-A6AC-993F70B801CB}"/>
              </a:ext>
            </a:extLst>
          </p:cNvPr>
          <p:cNvSpPr txBox="1"/>
          <p:nvPr/>
        </p:nvSpPr>
        <p:spPr>
          <a:xfrm>
            <a:off x="536448" y="569603"/>
            <a:ext cx="335028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2600" dirty="0" smtClean="0">
                <a:gradFill>
                  <a:gsLst>
                    <a:gs pos="0">
                      <a:srgbClr val="FF0000"/>
                    </a:gs>
                    <a:gs pos="29000">
                      <a:srgbClr val="FF0000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06</a:t>
            </a:r>
            <a:endParaRPr lang="ko-KR" altLang="en-US" sz="2600">
              <a:gradFill>
                <a:gsLst>
                  <a:gs pos="0">
                    <a:srgbClr val="FF0000"/>
                  </a:gs>
                  <a:gs pos="29000">
                    <a:srgbClr val="FF0000"/>
                  </a:gs>
                </a:gsLst>
                <a:lin ang="5400000" scaled="1"/>
              </a:gradFill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20" name="사각형: 둥근 모서리 99">
            <a:extLst>
              <a:ext uri="{FF2B5EF4-FFF2-40B4-BE49-F238E27FC236}">
                <a16:creationId xmlns:a16="http://schemas.microsoft.com/office/drawing/2014/main" id="{FD4140D1-EA92-4B97-A40B-BAF071B50E5A}"/>
              </a:ext>
            </a:extLst>
          </p:cNvPr>
          <p:cNvSpPr/>
          <p:nvPr/>
        </p:nvSpPr>
        <p:spPr>
          <a:xfrm>
            <a:off x="448302" y="3301029"/>
            <a:ext cx="11179818" cy="334858"/>
          </a:xfrm>
          <a:prstGeom prst="round2SameRect">
            <a:avLst>
              <a:gd name="adj1" fmla="val 30587"/>
              <a:gd name="adj2" fmla="val 0"/>
            </a:avLst>
          </a:prstGeom>
          <a:solidFill>
            <a:srgbClr val="ED0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1950"/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8DDCA13E-D614-42D4-996A-596C20AC3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49259"/>
              </p:ext>
            </p:extLst>
          </p:nvPr>
        </p:nvGraphicFramePr>
        <p:xfrm>
          <a:off x="448303" y="3334135"/>
          <a:ext cx="11179818" cy="339424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12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9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8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530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400" b="1" i="0" u="none" strike="noStrike" spc="0" dirty="0" smtClean="0">
                          <a:gradFill>
                            <a:gsLst>
                              <a:gs pos="0">
                                <a:schemeClr val="bg1"/>
                              </a:gs>
                              <a:gs pos="29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분류</a:t>
                      </a:r>
                      <a:endParaRPr lang="ko-KR" altLang="en-US" sz="1400" b="1" i="0" u="none" strike="noStrike" spc="0" dirty="0">
                        <a:gradFill>
                          <a:gsLst>
                            <a:gs pos="0">
                              <a:schemeClr val="bg1"/>
                            </a:gs>
                            <a:gs pos="29000">
                              <a:schemeClr val="bg1"/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400" b="1" i="0" u="none" strike="noStrike" spc="0" dirty="0" smtClean="0">
                          <a:gradFill>
                            <a:gsLst>
                              <a:gs pos="0">
                                <a:schemeClr val="bg1"/>
                              </a:gs>
                              <a:gs pos="29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세그먼트</a:t>
                      </a:r>
                      <a:endParaRPr lang="ko-KR" altLang="en-US" sz="1400" b="1" i="0" u="none" strike="noStrike" spc="0" dirty="0">
                        <a:gradFill>
                          <a:gsLst>
                            <a:gs pos="0">
                              <a:schemeClr val="bg1"/>
                            </a:gs>
                            <a:gs pos="29000">
                              <a:schemeClr val="bg1"/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400" b="1" i="0" u="none" strike="noStrike" spc="0" dirty="0" smtClean="0">
                          <a:gradFill>
                            <a:gsLst>
                              <a:gs pos="0">
                                <a:schemeClr val="bg1"/>
                              </a:gs>
                              <a:gs pos="29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세부 내용</a:t>
                      </a:r>
                      <a:endParaRPr lang="ko-KR" altLang="en-US" sz="1400" b="1" i="0" u="none" strike="noStrike" spc="0" dirty="0">
                        <a:gradFill>
                          <a:gsLst>
                            <a:gs pos="0">
                              <a:schemeClr val="bg1"/>
                            </a:gs>
                            <a:gs pos="29000">
                              <a:schemeClr val="bg1"/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400" b="1" i="0" u="none" strike="noStrike" spc="0" smtClean="0">
                          <a:gradFill>
                            <a:gsLst>
                              <a:gs pos="0">
                                <a:schemeClr val="bg1"/>
                              </a:gs>
                              <a:gs pos="29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할증율</a:t>
                      </a:r>
                      <a:endParaRPr lang="ko-KR" altLang="en-US" sz="1400" b="1" i="0" u="none" strike="noStrike" spc="0" dirty="0">
                        <a:gradFill>
                          <a:gsLst>
                            <a:gs pos="0">
                              <a:schemeClr val="bg1"/>
                            </a:gs>
                            <a:gs pos="29000">
                              <a:schemeClr val="bg1"/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400" b="1" i="0" u="none" strike="noStrike" spc="0" dirty="0" smtClean="0">
                          <a:gradFill>
                            <a:gsLst>
                              <a:gs pos="0">
                                <a:schemeClr val="bg1"/>
                              </a:gs>
                              <a:gs pos="29000">
                                <a:schemeClr val="bg1"/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비고</a:t>
                      </a:r>
                      <a:endParaRPr lang="ko-KR" altLang="en-US" sz="1400" b="1" i="0" u="none" strike="noStrike" spc="0" dirty="0">
                        <a:gradFill>
                          <a:gsLst>
                            <a:gs pos="0">
                              <a:schemeClr val="bg1"/>
                            </a:gs>
                            <a:gs pos="29000">
                              <a:schemeClr val="bg1"/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49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300" b="0" i="0" u="none" strike="noStrike" kern="1200" spc="0" baseline="0" dirty="0" smtClean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Targeting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  시간 </a:t>
                      </a:r>
                      <a:r>
                        <a:rPr lang="ko-KR" altLang="en-US" sz="1300" b="0" i="0" u="none" strike="noStrike" kern="1200" spc="0" baseline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선택형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1,280</a:t>
                      </a: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만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연속하는</a:t>
                      </a:r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8 </a:t>
                      </a:r>
                      <a:r>
                        <a:rPr lang="ko-KR" altLang="en-US" sz="1300" b="0" i="0" u="none" strike="noStrike" kern="1200" spc="0" baseline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시간 이상을 선택하여 송출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20%</a:t>
                      </a:r>
                      <a:endParaRPr lang="ko-KR" altLang="en-US" sz="1300" b="0" i="0" u="none" strike="noStrike" kern="1200" spc="0" baseline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▶ 기본패키지 상품 단가 </a:t>
                      </a:r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* </a:t>
                      </a:r>
                      <a:r>
                        <a:rPr lang="ko-KR" altLang="en-US" sz="1300" b="0" i="0" u="none" strike="noStrike" kern="1200" spc="0" baseline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할증율</a:t>
                      </a:r>
                      <a:endParaRPr lang="en-US" altLang="ko-KR" sz="1300" b="0" i="0" u="none" strike="noStrike" kern="1200" spc="0" baseline="0" dirty="0" smtClean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endParaRPr lang="en-US" altLang="ko-KR" sz="1300" b="0" i="0" u="none" strike="noStrike" kern="1200" spc="0" baseline="0" dirty="0" smtClean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▶ </a:t>
                      </a:r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DIY </a:t>
                      </a: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세그먼트는 세그먼트와 </a:t>
                      </a:r>
                      <a:r>
                        <a:rPr lang="ko-KR" altLang="en-US" sz="1300" b="0" i="0" u="none" strike="noStrike" kern="1200" spc="0" baseline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시청이력</a:t>
                      </a: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</a:t>
                      </a:r>
                      <a:endParaRPr lang="en-US" altLang="ko-KR" sz="1300" b="0" i="0" u="none" strike="noStrike" kern="1200" spc="0" baseline="0" dirty="0" smtClean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다양하게 혼합 가능</a:t>
                      </a:r>
                      <a:endParaRPr lang="en-US" altLang="ko-KR" sz="1300" b="0" i="0" u="none" strike="noStrike" kern="1200" spc="0" baseline="0" dirty="0" smtClean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en-US" altLang="ko-KR" sz="10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(</a:t>
                      </a:r>
                      <a:r>
                        <a:rPr lang="ko-KR" altLang="en-US" sz="10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단</a:t>
                      </a:r>
                      <a:r>
                        <a:rPr lang="en-US" altLang="ko-KR" sz="10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사전 </a:t>
                      </a:r>
                      <a:r>
                        <a:rPr lang="ko-KR" altLang="en-US" sz="1000" b="0" i="0" u="none" strike="noStrike" kern="1200" spc="0" baseline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인벤토리</a:t>
                      </a:r>
                      <a:r>
                        <a:rPr lang="ko-KR" altLang="en-US" sz="10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확인 必</a:t>
                      </a:r>
                      <a:r>
                        <a:rPr lang="en-US" altLang="ko-KR" sz="10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)</a:t>
                      </a:r>
                    </a:p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endParaRPr lang="en-US" altLang="ko-KR" sz="1300" b="0" i="0" u="none" strike="noStrike" kern="1200" spc="0" baseline="0" dirty="0" smtClean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▶ 정형</a:t>
                      </a:r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/</a:t>
                      </a: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비정형 </a:t>
                      </a:r>
                      <a:r>
                        <a:rPr lang="ko-KR" altLang="en-US" sz="1300" b="0" i="0" u="none" strike="noStrike" kern="1200" spc="0" baseline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오디언스</a:t>
                      </a: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300" b="0" i="0" u="none" strike="noStrike" kern="1200" spc="0" baseline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타겟팅은</a:t>
                      </a:r>
                      <a:endParaRPr lang="en-US" altLang="ko-KR" sz="1300" b="0" i="0" u="none" strike="noStrike" kern="1200" spc="0" baseline="0" dirty="0" smtClean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OTV </a:t>
                      </a:r>
                      <a:r>
                        <a:rPr lang="ko-KR" altLang="en-US" sz="1300" b="0" i="0" u="none" strike="noStrike" kern="1200" spc="0" baseline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셋탑만</a:t>
                      </a: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송출</a:t>
                      </a:r>
                      <a:endParaRPr lang="en-US" altLang="ko-KR" sz="1300" b="0" i="0" u="none" strike="noStrike" kern="1200" spc="0" baseline="0" dirty="0" smtClean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en-US" altLang="ko-KR" sz="10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(</a:t>
                      </a:r>
                      <a:r>
                        <a:rPr lang="ko-KR" altLang="en-US" sz="10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사전 커버리지 확인 必</a:t>
                      </a:r>
                      <a:r>
                        <a:rPr lang="en-US" altLang="ko-KR" sz="10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)</a:t>
                      </a:r>
                      <a:endParaRPr lang="ko-KR" altLang="en-US" sz="10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  채널 </a:t>
                      </a:r>
                      <a:r>
                        <a:rPr lang="ko-KR" altLang="en-US" sz="1300" b="0" i="0" u="none" strike="noStrike" kern="1200" spc="0" baseline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선택형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1,280</a:t>
                      </a: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만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7</a:t>
                      </a:r>
                      <a:r>
                        <a:rPr lang="ko-KR" altLang="en-US" sz="1300" b="0" i="0" u="none" strike="noStrike" kern="1200" spc="0" baseline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개 이상의 채널을 선택하여 송출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40%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849">
                <a:tc rowSpan="4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300" b="0" i="0" u="none" strike="noStrike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정형</a:t>
                      </a:r>
                      <a:endParaRPr lang="en-US" altLang="ko-KR" sz="1300" b="0" i="0" u="none" strike="noStrike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3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홈쇼핑 </a:t>
                      </a:r>
                      <a:r>
                        <a:rPr lang="en-US" altLang="ko-KR" sz="13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SEG.</a:t>
                      </a:r>
                      <a:endParaRPr lang="en-US" sz="13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관심사 카테고리 기준 </a:t>
                      </a:r>
                      <a:r>
                        <a:rPr lang="ko-KR" altLang="en-US" sz="1300" b="0" i="0" u="none" strike="noStrike" kern="1200" spc="0" baseline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세그</a:t>
                      </a: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중 선택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20%</a:t>
                      </a:r>
                      <a:endParaRPr lang="en-US" altLang="ko-KR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90000"/>
                        </a:lnSpc>
                      </a:pP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49849">
                <a:tc v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altLang="ko-KR" sz="1300" b="0" i="0" u="none" strike="noStrike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3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채널 시청 이력</a:t>
                      </a:r>
                      <a:endParaRPr lang="en-US" sz="13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채널 시청 이력 기반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altLang="ko-KR" sz="13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20%</a:t>
                      </a:r>
                      <a:endParaRPr lang="en-US" altLang="ko-KR" sz="13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endParaRPr lang="ko-KR" altLang="en-US" sz="13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849">
                <a:tc v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altLang="ko-KR" sz="1300" b="0" i="0" u="none" strike="noStrike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altLang="ko-KR" sz="13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Life &amp; Style </a:t>
                      </a:r>
                      <a:r>
                        <a:rPr lang="en-US" altLang="ko-KR" sz="1300" b="0" i="0" u="none" strike="noStrike" spc="0" baseline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Seg</a:t>
                      </a:r>
                      <a:r>
                        <a:rPr lang="en-US" altLang="ko-KR" sz="13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.</a:t>
                      </a:r>
                      <a:endParaRPr lang="en-US" sz="13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사용자 시청 패턴에 맞춘 세그먼트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altLang="ko-KR" sz="13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20%</a:t>
                      </a:r>
                      <a:endParaRPr lang="en-US" altLang="ko-KR" sz="13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849">
                <a:tc v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altLang="ko-KR" sz="1200" b="0" i="0" u="none" strike="noStrike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3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프로그램 시청 이력</a:t>
                      </a:r>
                      <a:endParaRPr lang="en-US" sz="13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프로그램 시청 이력 기반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altLang="ko-KR" sz="13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20%</a:t>
                      </a:r>
                      <a:endParaRPr lang="en-US" altLang="ko-KR" sz="13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84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비정형</a:t>
                      </a:r>
                      <a:endParaRPr lang="en-US" altLang="ko-KR" sz="1200" b="0" i="0" u="none" strike="noStrike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3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DIY </a:t>
                      </a:r>
                      <a:r>
                        <a:rPr lang="en-US" sz="1300" b="0" i="0" u="none" strike="noStrike" spc="0" baseline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Seg</a:t>
                      </a:r>
                      <a:r>
                        <a:rPr lang="en-US" sz="13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.</a:t>
                      </a:r>
                      <a:endParaRPr lang="en-US" sz="13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세그먼트</a:t>
                      </a:r>
                      <a:r>
                        <a:rPr lang="en-US" altLang="ko-KR" sz="13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/ </a:t>
                      </a:r>
                      <a:r>
                        <a:rPr lang="ko-KR" altLang="en-US" sz="1300" b="0" i="0" u="none" strike="noStrike" kern="1200" spc="0" baseline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시청 이력을 혼합하여 추출 가능</a:t>
                      </a: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altLang="ko-KR" sz="13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60%</a:t>
                      </a:r>
                      <a:endParaRPr lang="en-US" altLang="ko-KR" sz="13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endParaRPr lang="ko-KR" altLang="en-US" sz="13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1606722" y="4052756"/>
            <a:ext cx="6741640" cy="901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58342BE4-7CFF-457F-8090-33F25D0E03A3}"/>
              </a:ext>
            </a:extLst>
          </p:cNvPr>
          <p:cNvCxnSpPr/>
          <p:nvPr/>
        </p:nvCxnSpPr>
        <p:spPr>
          <a:xfrm>
            <a:off x="3616604" y="3357855"/>
            <a:ext cx="0" cy="193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58342BE4-7CFF-457F-8090-33F25D0E03A3}"/>
              </a:ext>
            </a:extLst>
          </p:cNvPr>
          <p:cNvCxnSpPr/>
          <p:nvPr/>
        </p:nvCxnSpPr>
        <p:spPr>
          <a:xfrm>
            <a:off x="7191654" y="3333377"/>
            <a:ext cx="0" cy="217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58342BE4-7CFF-457F-8090-33F25D0E03A3}"/>
              </a:ext>
            </a:extLst>
          </p:cNvPr>
          <p:cNvCxnSpPr/>
          <p:nvPr/>
        </p:nvCxnSpPr>
        <p:spPr>
          <a:xfrm>
            <a:off x="8307645" y="3333377"/>
            <a:ext cx="0" cy="217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7191654" y="3626743"/>
            <a:ext cx="0" cy="3100102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 flipH="1">
            <a:off x="8307645" y="3626743"/>
            <a:ext cx="3581" cy="3100102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3616604" y="3626743"/>
            <a:ext cx="0" cy="310010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 flipH="1">
            <a:off x="1566005" y="3626743"/>
            <a:ext cx="3581" cy="310010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550733" y="6298084"/>
            <a:ext cx="7816917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그룹 39"/>
          <p:cNvGrpSpPr/>
          <p:nvPr/>
        </p:nvGrpSpPr>
        <p:grpSpPr>
          <a:xfrm>
            <a:off x="438257" y="2813231"/>
            <a:ext cx="1918563" cy="432000"/>
            <a:chOff x="347344" y="-482459"/>
            <a:chExt cx="1072120" cy="432000"/>
          </a:xfrm>
          <a:solidFill>
            <a:srgbClr val="ED0F14"/>
          </a:solidFill>
        </p:grpSpPr>
        <p:sp>
          <p:nvSpPr>
            <p:cNvPr id="41" name="사각형: 둥근 위쪽 모서리 60">
              <a:extLst>
                <a:ext uri="{FF2B5EF4-FFF2-40B4-BE49-F238E27FC236}">
                  <a16:creationId xmlns:a16="http://schemas.microsoft.com/office/drawing/2014/main" id="{4AE88DAF-8419-4CA8-B4FD-7474D1616073}"/>
                </a:ext>
              </a:extLst>
            </p:cNvPr>
            <p:cNvSpPr/>
            <p:nvPr/>
          </p:nvSpPr>
          <p:spPr>
            <a:xfrm>
              <a:off x="347344" y="-482459"/>
              <a:ext cx="838330" cy="432000"/>
            </a:xfrm>
            <a:prstGeom prst="round2SameRect">
              <a:avLst>
                <a:gd name="adj1" fmla="val 41818"/>
                <a:gd name="adj2" fmla="val 0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tIns="0" rIns="0" bIns="36000" rtlCol="0" anchor="ctr"/>
            <a:lstStyle/>
            <a:p>
              <a:endParaRPr lang="ko-KR" altLang="en-US" sz="25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sp>
          <p:nvSpPr>
            <p:cNvPr id="42" name="사각형: 둥근 위쪽 모서리 60">
              <a:extLst>
                <a:ext uri="{FF2B5EF4-FFF2-40B4-BE49-F238E27FC236}">
                  <a16:creationId xmlns:a16="http://schemas.microsoft.com/office/drawing/2014/main" id="{4AE88DAF-8419-4CA8-B4FD-7474D1616073}"/>
                </a:ext>
              </a:extLst>
            </p:cNvPr>
            <p:cNvSpPr/>
            <p:nvPr/>
          </p:nvSpPr>
          <p:spPr>
            <a:xfrm flipV="1">
              <a:off x="581134" y="-482459"/>
              <a:ext cx="838330" cy="432000"/>
            </a:xfrm>
            <a:prstGeom prst="round2SameRect">
              <a:avLst>
                <a:gd name="adj1" fmla="val 41818"/>
                <a:gd name="adj2" fmla="val 0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tIns="0" rIns="0" bIns="36000" rtlCol="0" anchor="ctr"/>
            <a:lstStyle/>
            <a:p>
              <a:endParaRPr lang="ko-KR" altLang="en-US" sz="25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486053" y="2861191"/>
            <a:ext cx="1797480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90000"/>
              </a:lnSpc>
            </a:pPr>
            <a:r>
              <a:rPr lang="en-US" altLang="ko-KR" b="1" dirty="0" smtClean="0">
                <a:gradFill>
                  <a:gsLst>
                    <a:gs pos="0">
                      <a:schemeClr val="bg1"/>
                    </a:gs>
                    <a:gs pos="29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Like </a:t>
            </a:r>
            <a:r>
              <a:rPr lang="ko-KR" altLang="en-US" b="1" smtClean="0">
                <a:gradFill>
                  <a:gsLst>
                    <a:gs pos="0">
                      <a:schemeClr val="bg1"/>
                    </a:gs>
                    <a:gs pos="29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패키지</a:t>
            </a:r>
            <a:r>
              <a:rPr lang="ko-KR" altLang="en-US" b="1">
                <a:gradFill>
                  <a:gsLst>
                    <a:gs pos="0">
                      <a:schemeClr val="bg1"/>
                    </a:gs>
                    <a:gs pos="29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b="1" smtClean="0">
                <a:gradFill>
                  <a:gsLst>
                    <a:gs pos="0">
                      <a:schemeClr val="bg1"/>
                    </a:gs>
                    <a:gs pos="29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옵션</a:t>
            </a:r>
            <a:endParaRPr lang="ko-KR" altLang="en-US" b="1" dirty="0">
              <a:gradFill>
                <a:gsLst>
                  <a:gs pos="0">
                    <a:schemeClr val="bg1"/>
                  </a:gs>
                  <a:gs pos="29000">
                    <a:schemeClr val="bg1"/>
                  </a:gs>
                </a:gsLst>
                <a:lin ang="5400000" scaled="1"/>
              </a:gra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596453" y="490208"/>
            <a:ext cx="2859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58342BE4-7CFF-457F-8090-33F25D0E03A3}"/>
              </a:ext>
            </a:extLst>
          </p:cNvPr>
          <p:cNvCxnSpPr/>
          <p:nvPr/>
        </p:nvCxnSpPr>
        <p:spPr>
          <a:xfrm>
            <a:off x="1566005" y="3357855"/>
            <a:ext cx="0" cy="193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2681699" y="3709973"/>
            <a:ext cx="546" cy="79936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1566005" y="5354550"/>
            <a:ext cx="6741640" cy="901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 flipV="1">
            <a:off x="397640" y="4479635"/>
            <a:ext cx="7802919" cy="2852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1566005" y="5846119"/>
            <a:ext cx="6741640" cy="901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1547393" y="4898593"/>
            <a:ext cx="6741640" cy="901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사각형: 둥근 모서리 99">
            <a:extLst>
              <a:ext uri="{FF2B5EF4-FFF2-40B4-BE49-F238E27FC236}">
                <a16:creationId xmlns:a16="http://schemas.microsoft.com/office/drawing/2014/main" id="{FD4140D1-EA92-4B97-A40B-BAF071B50E5A}"/>
              </a:ext>
            </a:extLst>
          </p:cNvPr>
          <p:cNvSpPr/>
          <p:nvPr/>
        </p:nvSpPr>
        <p:spPr>
          <a:xfrm>
            <a:off x="448302" y="1369122"/>
            <a:ext cx="11179818" cy="334858"/>
          </a:xfrm>
          <a:prstGeom prst="round2SameRect">
            <a:avLst>
              <a:gd name="adj1" fmla="val 30587"/>
              <a:gd name="adj2" fmla="val 0"/>
            </a:avLst>
          </a:prstGeom>
          <a:solidFill>
            <a:srgbClr val="ED0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1950"/>
          </a:p>
        </p:txBody>
      </p: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8DDCA13E-D614-42D4-996A-596C20AC3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054689"/>
              </p:ext>
            </p:extLst>
          </p:nvPr>
        </p:nvGraphicFramePr>
        <p:xfrm>
          <a:off x="448302" y="1399602"/>
          <a:ext cx="11179817" cy="119889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9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7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27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27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6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55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구분</a:t>
                      </a:r>
                      <a:endParaRPr lang="en-US" altLang="ko-KR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상품명</a:t>
                      </a:r>
                      <a:endParaRPr lang="en-US" altLang="ko-KR" sz="1400" b="0" i="0" u="none" strike="noStrike" spc="0" baseline="0" dirty="0" smtClean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노출채널</a:t>
                      </a: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ko-KR" altLang="en-US" sz="1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제안 단가</a:t>
                      </a: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endParaRPr lang="ko-KR" altLang="en-US" sz="1400" b="0" i="0" u="none" strike="noStrike" spc="0" dirty="0">
                        <a:solidFill>
                          <a:schemeClr val="bg1"/>
                        </a:soli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운영 시간</a:t>
                      </a:r>
                      <a:endParaRPr lang="en-US" altLang="ko-KR" sz="1400" b="0" i="0" u="none" strike="noStrike" spc="0" baseline="0" dirty="0">
                        <a:solidFill>
                          <a:schemeClr val="bg1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6866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spc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스페셜</a:t>
                      </a:r>
                      <a:r>
                        <a:rPr lang="ko-KR" altLang="en-US" sz="1400" b="0" i="0" u="none" strike="noStrike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 패키지</a:t>
                      </a:r>
                      <a:endParaRPr lang="en-US" altLang="ko-KR" sz="1400" b="0" i="0" u="none" strike="noStrike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3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1st Slot</a:t>
                      </a:r>
                      <a:endParaRPr lang="ko-KR" altLang="en-US" sz="1300" b="0" i="0" u="none" strike="noStrike" kern="1200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kern="1200" spc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큐신호</a:t>
                      </a:r>
                      <a:r>
                        <a:rPr lang="ko-KR" altLang="en-US" sz="12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200" b="0" i="0" u="none" strike="noStrike" kern="1200" spc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첫번째</a:t>
                      </a:r>
                      <a:r>
                        <a:rPr lang="ko-KR" altLang="en-US" sz="12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 슬롯에</a:t>
                      </a:r>
                      <a:endParaRPr lang="en-US" altLang="ko-KR" sz="1200" b="0" i="0" u="none" strike="noStrike" kern="1200" spc="0" dirty="0" smtClean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kern="1200" spc="0" dirty="0" err="1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고정송출되는</a:t>
                      </a:r>
                      <a:r>
                        <a:rPr lang="ko-KR" altLang="en-US" sz="12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 상품</a:t>
                      </a:r>
                      <a:endParaRPr lang="ko-KR" altLang="en-US" sz="1200" b="0" i="0" u="none" strike="noStrike" kern="1200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3,000</a:t>
                      </a:r>
                      <a:r>
                        <a:rPr lang="ko-KR" altLang="en-US" sz="1400" b="0" i="0" u="none" strike="noStrike" kern="1200" spc="0" baseline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만원 </a:t>
                      </a: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/ 7</a:t>
                      </a:r>
                      <a:r>
                        <a:rPr lang="ko-KR" altLang="en-US" sz="1400" b="0" i="0" u="none" strike="noStrike" kern="1200" spc="0" baseline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일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24</a:t>
                      </a:r>
                      <a:r>
                        <a:rPr lang="ko-KR" altLang="en-US" sz="1400" b="0" i="0" u="none" strike="noStrike" spc="0" baseline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시간</a:t>
                      </a:r>
                      <a:endParaRPr lang="en-US" altLang="ko-KR" sz="14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6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ko-KR" altLang="en-US" sz="12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</a:rPr>
                        <a:t>소상공인 패키지</a:t>
                      </a:r>
                      <a:endParaRPr lang="en-US" sz="12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3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베이직</a:t>
                      </a:r>
                      <a:endParaRPr lang="en-US" sz="1300" b="0" i="0" u="none" strike="noStrike" kern="1200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전체 </a:t>
                      </a:r>
                      <a:r>
                        <a:rPr lang="en-US" altLang="ko-KR" sz="1400" b="0" i="0" u="none" strike="noStrike" kern="1200" spc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93</a:t>
                      </a:r>
                      <a:r>
                        <a:rPr lang="ko-KR" altLang="en-US" sz="1400" b="0" i="0" u="none" strike="noStrike" kern="1200" spc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6 Bold" panose="020B0703030302020204" pitchFamily="34" charset="-127"/>
                          <a:ea typeface="에스코어 드림 6 Bold" panose="020B0703030302020204" pitchFamily="34" charset="-127"/>
                          <a:cs typeface="+mn-cs"/>
                        </a:rPr>
                        <a:t>개 채널 대상</a:t>
                      </a:r>
                      <a:endParaRPr lang="ko-KR" altLang="en-US" sz="1400" b="0" i="0" u="none" strike="noStrike" kern="1200" spc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6 Bold" panose="020B0703030302020204" pitchFamily="34" charset="-127"/>
                        <a:ea typeface="에스코어 드림 6 Bold" panose="020B07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5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7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10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15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20</a:t>
                      </a:r>
                      <a:endParaRPr lang="ko-KR" altLang="en-US" sz="1400" b="0" i="0" u="none" strike="noStrike" kern="1200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spc="0" baseline="0" dirty="0" smtClean="0">
                          <a:gradFill>
                            <a:gsLst>
                              <a:gs pos="0">
                                <a:schemeClr val="bg2">
                                  <a:lumMod val="25000"/>
                                </a:schemeClr>
                              </a:gs>
                              <a:gs pos="29000">
                                <a:schemeClr val="bg2">
                                  <a:lumMod val="2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06:00 ~ 25:59</a:t>
                      </a:r>
                      <a:endParaRPr lang="en-US" altLang="ko-KR" sz="1400" b="0" i="0" u="none" strike="noStrike" spc="0" baseline="0" dirty="0">
                        <a:gradFill>
                          <a:gsLst>
                            <a:gs pos="0">
                              <a:schemeClr val="bg2">
                                <a:lumMod val="25000"/>
                              </a:schemeClr>
                            </a:gs>
                            <a:gs pos="29000">
                              <a:schemeClr val="bg2">
                                <a:lumMod val="2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58342BE4-7CFF-457F-8090-33F25D0E03A3}"/>
              </a:ext>
            </a:extLst>
          </p:cNvPr>
          <p:cNvCxnSpPr/>
          <p:nvPr/>
        </p:nvCxnSpPr>
        <p:spPr>
          <a:xfrm>
            <a:off x="8957970" y="1425502"/>
            <a:ext cx="0" cy="217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58342BE4-7CFF-457F-8090-33F25D0E03A3}"/>
              </a:ext>
            </a:extLst>
          </p:cNvPr>
          <p:cNvCxnSpPr/>
          <p:nvPr/>
        </p:nvCxnSpPr>
        <p:spPr>
          <a:xfrm>
            <a:off x="6344310" y="1425502"/>
            <a:ext cx="0" cy="217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58342BE4-7CFF-457F-8090-33F25D0E03A3}"/>
              </a:ext>
            </a:extLst>
          </p:cNvPr>
          <p:cNvCxnSpPr/>
          <p:nvPr/>
        </p:nvCxnSpPr>
        <p:spPr>
          <a:xfrm>
            <a:off x="3999060" y="1425502"/>
            <a:ext cx="0" cy="217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58342BE4-7CFF-457F-8090-33F25D0E03A3}"/>
              </a:ext>
            </a:extLst>
          </p:cNvPr>
          <p:cNvCxnSpPr/>
          <p:nvPr/>
        </p:nvCxnSpPr>
        <p:spPr>
          <a:xfrm>
            <a:off x="2152378" y="1425502"/>
            <a:ext cx="0" cy="217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2151832" y="1729955"/>
            <a:ext cx="546" cy="79936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3988290" y="1729955"/>
            <a:ext cx="546" cy="79936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6346538" y="1729955"/>
            <a:ext cx="546" cy="79936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8957970" y="1729955"/>
            <a:ext cx="546" cy="79936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 flipV="1">
            <a:off x="472002" y="2116557"/>
            <a:ext cx="11116056" cy="1582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6857883" y="2195137"/>
            <a:ext cx="0" cy="37075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7357755" y="2195137"/>
            <a:ext cx="0" cy="37075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7857627" y="2195137"/>
            <a:ext cx="0" cy="37075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0EC3C4DE-2C7E-4FB7-B4D6-5CEAFA45F73F}"/>
              </a:ext>
            </a:extLst>
          </p:cNvPr>
          <p:cNvCxnSpPr>
            <a:cxnSpLocks/>
          </p:cNvCxnSpPr>
          <p:nvPr/>
        </p:nvCxnSpPr>
        <p:spPr>
          <a:xfrm>
            <a:off x="8307645" y="2195137"/>
            <a:ext cx="0" cy="37075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4981916" y="2483823"/>
            <a:ext cx="3013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300" dirty="0" smtClean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No.1 KT</a:t>
            </a:r>
            <a:r>
              <a:rPr lang="ko-KR" altLang="en-US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그룹 실시간 광고</a:t>
            </a: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B5AD3B0-1B90-4996-9C74-1F5D7F0A2C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4797568"/>
            <a:ext cx="12192000" cy="207264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935854" y="2672556"/>
            <a:ext cx="330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4800" b="1" dirty="0" err="1">
                <a:latin typeface="KT서체 Medium" panose="020B0600000101010101" pitchFamily="50" charset="-127"/>
                <a:ea typeface="KT서체 Medium" panose="020B0600000101010101" pitchFamily="50" charset="-127"/>
              </a:rPr>
              <a:t>LiveAD</a:t>
            </a:r>
            <a:r>
              <a:rPr lang="en-US" altLang="ko-KR" sz="4800" b="1" dirty="0">
                <a:solidFill>
                  <a:srgbClr val="FF0000"/>
                </a:solidFill>
                <a:latin typeface="KT서체 Medium" panose="020B0600000101010101" pitchFamily="50" charset="-127"/>
                <a:ea typeface="KT서체 Medium" panose="020B0600000101010101" pitchFamily="50" charset="-127"/>
              </a:rPr>
              <a:t>+</a:t>
            </a:r>
            <a:endParaRPr lang="en-US" altLang="ko-KR" b="1" dirty="0">
              <a:solidFill>
                <a:srgbClr val="FF0000"/>
              </a:solidFill>
              <a:latin typeface="KT서체 Medium" panose="020B0600000101010101" pitchFamily="50" charset="-127"/>
              <a:ea typeface="KT서체 Mediu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76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155530"/>
            <a:ext cx="12192000" cy="5702468"/>
          </a:xfrm>
          <a:prstGeom prst="rect">
            <a:avLst/>
          </a:prstGeom>
          <a:solidFill>
            <a:srgbClr val="ECF1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22BD1-4FE2-490A-A4C9-4D3AE515ACC3}"/>
              </a:ext>
            </a:extLst>
          </p:cNvPr>
          <p:cNvSpPr txBox="1"/>
          <p:nvPr/>
        </p:nvSpPr>
        <p:spPr>
          <a:xfrm>
            <a:off x="1143001" y="569603"/>
            <a:ext cx="2114746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What</a:t>
            </a:r>
            <a:r>
              <a:rPr kumimoji="0" lang="ko-KR" altLang="en-US" sz="2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 </a:t>
            </a:r>
            <a:r>
              <a:rPr kumimoji="0" lang="en-US" altLang="ko-KR" sz="2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is </a:t>
            </a:r>
            <a:r>
              <a:rPr lang="en-US" altLang="ko-KR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Live AD + </a:t>
            </a:r>
            <a:endParaRPr kumimoji="0" lang="ko-KR" altLang="en-US" sz="2600" b="0" i="0" u="none" strike="noStrike" kern="1200" cap="none" spc="-10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CDCFD-A0AD-455D-B016-96B5569F2A90}"/>
              </a:ext>
            </a:extLst>
          </p:cNvPr>
          <p:cNvSpPr txBox="1"/>
          <p:nvPr/>
        </p:nvSpPr>
        <p:spPr>
          <a:xfrm>
            <a:off x="536448" y="569603"/>
            <a:ext cx="32701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9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01</a:t>
            </a:r>
            <a:endParaRPr kumimoji="0" lang="ko-KR" altLang="en-US" sz="26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0000"/>
                  </a:gs>
                  <a:gs pos="29000">
                    <a:srgbClr val="FF0000"/>
                  </a:gs>
                </a:gsLst>
                <a:lin ang="5400000" scaled="1"/>
              </a:gradFill>
              <a:effectLst/>
              <a:uLnTx/>
              <a:uFillTx/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4659F-4631-4961-9DB9-19C0A0D51BA1}"/>
              </a:ext>
            </a:extLst>
          </p:cNvPr>
          <p:cNvSpPr txBox="1"/>
          <p:nvPr/>
        </p:nvSpPr>
        <p:spPr>
          <a:xfrm>
            <a:off x="1185673" y="356243"/>
            <a:ext cx="142346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YOUR DIGITAL MEDIA PATNER</a:t>
            </a:r>
            <a:r>
              <a:rPr kumimoji="0" lang="en-US" altLang="ko-KR" sz="7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ED1C24"/>
                    </a:gs>
                    <a:gs pos="100000">
                      <a:srgbClr val="ED1C24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.</a:t>
            </a:r>
            <a:endParaRPr kumimoji="0" lang="ko-KR" altLang="en-US" sz="7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D1C24"/>
                  </a:gs>
                  <a:gs pos="100000">
                    <a:srgbClr val="ED1C24"/>
                  </a:gs>
                </a:gsLst>
                <a:lin ang="5400000" scaled="1"/>
              </a:gradFill>
              <a:effectLst/>
              <a:uLnTx/>
              <a:uFillTx/>
              <a:latin typeface="HelveticaNeueLT Pro 65 Md" panose="020B0604020202020204" pitchFamily="34" charset="0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pic>
        <p:nvPicPr>
          <p:cNvPr id="38" name="그래픽 8">
            <a:extLst>
              <a:ext uri="{FF2B5EF4-FFF2-40B4-BE49-F238E27FC236}">
                <a16:creationId xmlns:a16="http://schemas.microsoft.com/office/drawing/2014/main" id="{58BB5FE8-543A-465B-BC97-3E35A3F55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5976"/>
          <a:stretch/>
        </p:blipFill>
        <p:spPr>
          <a:xfrm>
            <a:off x="3155852" y="4565937"/>
            <a:ext cx="2836584" cy="2292061"/>
          </a:xfrm>
          <a:prstGeom prst="rect">
            <a:avLst/>
          </a:prstGeom>
        </p:spPr>
      </p:pic>
      <p:pic>
        <p:nvPicPr>
          <p:cNvPr id="62" name="그래픽 16">
            <a:extLst>
              <a:ext uri="{FF2B5EF4-FFF2-40B4-BE49-F238E27FC236}">
                <a16:creationId xmlns:a16="http://schemas.microsoft.com/office/drawing/2014/main" id="{E191C1A9-E092-43AF-B9C3-14EBE6572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b="7536"/>
          <a:stretch/>
        </p:blipFill>
        <p:spPr>
          <a:xfrm flipH="1">
            <a:off x="10063613" y="5326378"/>
            <a:ext cx="1749448" cy="1531622"/>
          </a:xfrm>
          <a:prstGeom prst="rect">
            <a:avLst/>
          </a:prstGeom>
        </p:spPr>
      </p:pic>
      <p:pic>
        <p:nvPicPr>
          <p:cNvPr id="63" name="그래픽 49">
            <a:extLst>
              <a:ext uri="{FF2B5EF4-FFF2-40B4-BE49-F238E27FC236}">
                <a16:creationId xmlns:a16="http://schemas.microsoft.com/office/drawing/2014/main" id="{00A797E0-A547-4A53-8069-07F6B6D576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5523"/>
          <a:stretch/>
        </p:blipFill>
        <p:spPr>
          <a:xfrm>
            <a:off x="5168900" y="3494300"/>
            <a:ext cx="5405769" cy="3363698"/>
          </a:xfrm>
          <a:prstGeom prst="rect">
            <a:avLst/>
          </a:prstGeom>
        </p:spPr>
      </p:pic>
      <p:grpSp>
        <p:nvGrpSpPr>
          <p:cNvPr id="64" name="그룹 63">
            <a:extLst>
              <a:ext uri="{FF2B5EF4-FFF2-40B4-BE49-F238E27FC236}">
                <a16:creationId xmlns:a16="http://schemas.microsoft.com/office/drawing/2014/main" id="{937AC9F9-2036-4D9A-AFE8-5C4511A41F11}"/>
              </a:ext>
            </a:extLst>
          </p:cNvPr>
          <p:cNvGrpSpPr/>
          <p:nvPr/>
        </p:nvGrpSpPr>
        <p:grpSpPr>
          <a:xfrm>
            <a:off x="1163637" y="1593674"/>
            <a:ext cx="5491889" cy="2031572"/>
            <a:chOff x="1163637" y="796295"/>
            <a:chExt cx="5491889" cy="2031572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A1BC3D5D-8DF8-4F97-9411-F86197804C14}"/>
                </a:ext>
              </a:extLst>
            </p:cNvPr>
            <p:cNvGrpSpPr/>
            <p:nvPr/>
          </p:nvGrpSpPr>
          <p:grpSpPr>
            <a:xfrm>
              <a:off x="1163637" y="796295"/>
              <a:ext cx="5491889" cy="1764248"/>
              <a:chOff x="1143000" y="862363"/>
              <a:chExt cx="5491889" cy="1764248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BF6BB4-ADCE-4F61-8A2F-EE7D6F210EBB}"/>
                  </a:ext>
                </a:extLst>
              </p:cNvPr>
              <p:cNvSpPr txBox="1"/>
              <p:nvPr/>
            </p:nvSpPr>
            <p:spPr>
              <a:xfrm>
                <a:off x="1143001" y="1364727"/>
                <a:ext cx="5491888" cy="1261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-100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Nobel-Bold" panose="02000503050000020004" pitchFamily="2" charset="0"/>
                  </a:rPr>
                  <a:t>KT</a:t>
                </a:r>
                <a:r>
                  <a:rPr kumimoji="0" lang="ko-KR" altLang="en-US" sz="2800" b="0" i="0" u="none" strike="noStrike" kern="1200" cap="none" spc="-100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Nobel-Bold" panose="02000503050000020004" pitchFamily="2" charset="0"/>
                  </a:rPr>
                  <a:t>그룹</a:t>
                </a:r>
                <a:r>
                  <a:rPr lang="ko-KR" altLang="en-US" sz="2800" spc="-100" dirty="0" smtClean="0"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Nobel-Bold" panose="02000503050000020004" pitchFamily="2" charset="0"/>
                  </a:rPr>
                  <a:t>통합</a:t>
                </a:r>
                <a:r>
                  <a:rPr kumimoji="0" lang="ko-KR" altLang="en-US" sz="2800" b="0" i="0" u="none" strike="noStrike" kern="1200" cap="none" spc="-100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에스코어 드림 6 Bold" panose="020B0703030302020204" pitchFamily="34" charset="-127"/>
                    <a:ea typeface="에스코어 드림 6 Bold" panose="020B0703030302020204" pitchFamily="34" charset="-127"/>
                    <a:cs typeface="Nobel-Bold" panose="02000503050000020004" pitchFamily="2" charset="0"/>
                  </a:rPr>
                  <a:t> 실시간 </a:t>
                </a:r>
                <a:r>
                  <a:rPr kumimoji="0" lang="ko-KR" altLang="en-US" sz="2800" b="0" i="0" u="none" strike="noStrike" kern="1200" cap="none" spc="-10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  <a:cs typeface="Nobel-Bold" panose="02000503050000020004" pitchFamily="2" charset="0"/>
                  </a:rPr>
                  <a:t>디지털 방송광고</a:t>
                </a:r>
                <a:r>
                  <a:rPr lang="en-US" altLang="ko-KR" sz="2800" spc="-100" dirty="0"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  <a:cs typeface="Nobel-Bold" panose="02000503050000020004" pitchFamily="2" charset="0"/>
                  </a:rPr>
                  <a:t> </a:t>
                </a:r>
                <a:r>
                  <a:rPr lang="en-US" altLang="ko-KR" sz="2800" spc="-100" dirty="0" smtClean="0"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  <a:cs typeface="Nobel-Bold" panose="02000503050000020004" pitchFamily="2" charset="0"/>
                  </a:rPr>
                  <a:t/>
                </a:r>
                <a:br>
                  <a:rPr lang="en-US" altLang="ko-KR" sz="2800" spc="-100" dirty="0" smtClean="0"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latin typeface="에스코어 드림 3 Light" panose="020B0303030302020204" pitchFamily="34" charset="-127"/>
                    <a:ea typeface="에스코어 드림 3 Light" panose="020B0303030302020204" pitchFamily="34" charset="-127"/>
                    <a:cs typeface="Nobel-Bold" panose="02000503050000020004" pitchFamily="2" charset="0"/>
                  </a:rPr>
                </a:br>
                <a:r>
                  <a:rPr lang="en-US" altLang="ko-KR" sz="5400" dirty="0" smtClean="0">
                    <a:gradFill>
                      <a:gsLst>
                        <a:gs pos="0">
                          <a:srgbClr val="FF0000"/>
                        </a:gs>
                        <a:gs pos="55000">
                          <a:srgbClr val="FF0000"/>
                        </a:gs>
                      </a:gsLst>
                      <a:lin ang="5400000" scaled="1"/>
                    </a:gra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  <a:cs typeface="Nobel-Bold" panose="02000503050000020004" pitchFamily="2" charset="0"/>
                  </a:rPr>
                  <a:t>Live AD+</a:t>
                </a:r>
                <a:endParaRPr kumimoji="0" lang="ko-KR" altLang="en-US" sz="2800" b="0" i="0" u="none" strike="noStrike" kern="1200" cap="none" normalizeH="0" baseline="0" noProof="0" dirty="0">
                  <a:ln>
                    <a:noFill/>
                  </a:ln>
                  <a:gradFill>
                    <a:gsLst>
                      <a:gs pos="0">
                        <a:srgbClr val="FF0000"/>
                      </a:gs>
                      <a:gs pos="55000">
                        <a:srgbClr val="FF000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9 Black" panose="020B0A03030302020204" pitchFamily="34" charset="-127"/>
                  <a:ea typeface="에스코어 드림 9 Black" panose="020B0A03030302020204" pitchFamily="34" charset="-127"/>
                  <a:cs typeface="Nobel-Bold" panose="02000503050000020004" pitchFamily="2" charset="0"/>
                </a:endParaRPr>
              </a:p>
            </p:txBody>
          </p:sp>
          <p:sp>
            <p:nvSpPr>
              <p:cNvPr id="68" name="사각형: 둥근 모서리 2">
                <a:extLst>
                  <a:ext uri="{FF2B5EF4-FFF2-40B4-BE49-F238E27FC236}">
                    <a16:creationId xmlns:a16="http://schemas.microsoft.com/office/drawing/2014/main" id="{37554B2F-EFFE-488F-BC8B-C3448D59EF5A}"/>
                  </a:ext>
                </a:extLst>
              </p:cNvPr>
              <p:cNvSpPr/>
              <p:nvPr/>
            </p:nvSpPr>
            <p:spPr>
              <a:xfrm>
                <a:off x="1143000" y="862363"/>
                <a:ext cx="2328500" cy="337323"/>
              </a:xfrm>
              <a:prstGeom prst="roundRect">
                <a:avLst>
                  <a:gd name="adj" fmla="val 50000"/>
                </a:avLst>
              </a:prstGeom>
              <a:solidFill>
                <a:srgbClr val="41404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sz="1600" dirty="0" smtClean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대한민국 </a:t>
                </a:r>
                <a:r>
                  <a:rPr lang="en-US" altLang="ko-KR" sz="160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1</a:t>
                </a:r>
                <a:r>
                  <a:rPr lang="ko-KR" altLang="en-US" sz="160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등 커버리지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F845844-C3B8-4E17-AE1F-2620D0E9D309}"/>
                </a:ext>
              </a:extLst>
            </p:cNvPr>
            <p:cNvSpPr txBox="1"/>
            <p:nvPr/>
          </p:nvSpPr>
          <p:spPr>
            <a:xfrm>
              <a:off x="1163638" y="2612423"/>
              <a:ext cx="2936498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400" spc="100" dirty="0">
                  <a:gradFill>
                    <a:gsLst>
                      <a:gs pos="0">
                        <a:srgbClr val="FF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L</a:t>
              </a:r>
              <a:r>
                <a:rPr lang="en-US" altLang="ko-KR" sz="1200" spc="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ive AD + </a:t>
              </a:r>
              <a:r>
                <a:rPr lang="ko-KR" altLang="en-US" sz="1200" spc="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 </a:t>
              </a:r>
              <a:r>
                <a:rPr lang="en-US" altLang="ko-KR" sz="1400" spc="100" dirty="0" smtClean="0">
                  <a:gradFill>
                    <a:gsLst>
                      <a:gs pos="0">
                        <a:srgbClr val="FF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A</a:t>
              </a:r>
              <a:r>
                <a:rPr lang="en-US" altLang="ko-KR" sz="1200" spc="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RA</a:t>
              </a:r>
              <a:r>
                <a:rPr lang="ko-KR" altLang="en-US" sz="1200" spc="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 </a:t>
              </a:r>
              <a:r>
                <a:rPr lang="en-US" altLang="ko-KR" sz="1200" spc="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+ </a:t>
              </a:r>
              <a:r>
                <a:rPr lang="en-US" altLang="ko-KR" sz="1400" spc="100" dirty="0" smtClean="0">
                  <a:gradFill>
                    <a:gsLst>
                      <a:gs pos="0">
                        <a:srgbClr val="FF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H</a:t>
              </a:r>
              <a:r>
                <a:rPr lang="en-US" altLang="ko-KR" sz="1200" spc="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CN</a:t>
              </a:r>
              <a:endParaRPr lang="ko-KR" altLang="en-US" sz="1200" spc="1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5812C91-D39B-43BF-A634-2CD26BBF5E4E}"/>
              </a:ext>
            </a:extLst>
          </p:cNvPr>
          <p:cNvSpPr txBox="1"/>
          <p:nvPr/>
        </p:nvSpPr>
        <p:spPr>
          <a:xfrm>
            <a:off x="8276122" y="3854202"/>
            <a:ext cx="2917743" cy="2954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US" altLang="ko-KR" sz="11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KT</a:t>
            </a:r>
            <a:r>
              <a:rPr lang="ko-KR" altLang="en-US" sz="11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그룹 </a:t>
            </a:r>
            <a:r>
              <a:rPr lang="en-US" altLang="ko-KR" sz="11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1,280</a:t>
            </a:r>
            <a:r>
              <a:rPr lang="ko-KR" altLang="en-US" sz="11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만 가입자 방송 </a:t>
            </a:r>
            <a:r>
              <a:rPr lang="ko-KR" altLang="en-US" sz="11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플랫폼에 </a:t>
            </a:r>
            <a:r>
              <a:rPr lang="ko-KR" altLang="en-US" sz="11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송출</a:t>
            </a:r>
            <a:endParaRPr lang="en-US" altLang="ko-KR" sz="1100" spc="-100" dirty="0">
              <a:solidFill>
                <a:schemeClr val="tx1">
                  <a:lumMod val="65000"/>
                  <a:lumOff val="35000"/>
                </a:schemeClr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156918" y="4863899"/>
            <a:ext cx="24545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합리적인 </a:t>
            </a:r>
            <a:r>
              <a:rPr lang="ko-KR" altLang="en-US" sz="110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실시간채널</a:t>
            </a:r>
            <a:r>
              <a:rPr lang="ko-KR" altLang="en-US" sz="11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</a:t>
            </a:r>
            <a:r>
              <a:rPr lang="ko-KR" altLang="en-US" sz="110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종량제</a:t>
            </a:r>
            <a:r>
              <a:rPr lang="ko-KR" altLang="en-US" sz="11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</a:t>
            </a:r>
            <a:r>
              <a:rPr lang="ko-KR" altLang="en-US" sz="11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방송광고 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 rot="546982">
            <a:off x="6548850" y="5883323"/>
            <a:ext cx="1959429" cy="27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542"/>
              </a:spcBef>
            </a:pPr>
            <a:r>
              <a:rPr lang="en-US" altLang="ko-KR" sz="1100" spc="-80" dirty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100% </a:t>
            </a:r>
            <a:r>
              <a:rPr lang="ko-KR" altLang="en-US" sz="1100" spc="-8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완전시청</a:t>
            </a:r>
            <a:r>
              <a:rPr lang="ko-KR" altLang="en-US" sz="1100" spc="-8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건수만 </a:t>
            </a:r>
            <a:r>
              <a:rPr lang="ko-KR" altLang="en-US" sz="1100" spc="-8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과금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596453" y="490208"/>
            <a:ext cx="2859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B00517EA-E655-2A99-3822-C907011B6A5D}"/>
              </a:ext>
            </a:extLst>
          </p:cNvPr>
          <p:cNvSpPr/>
          <p:nvPr/>
        </p:nvSpPr>
        <p:spPr>
          <a:xfrm>
            <a:off x="0" y="1219200"/>
            <a:ext cx="12191999" cy="5162753"/>
          </a:xfrm>
          <a:prstGeom prst="rect">
            <a:avLst/>
          </a:prstGeom>
          <a:solidFill>
            <a:srgbClr val="ECF1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CB8EA167-09AE-4460-BAB9-90172668A765}"/>
              </a:ext>
            </a:extLst>
          </p:cNvPr>
          <p:cNvCxnSpPr>
            <a:cxnSpLocks/>
          </p:cNvCxnSpPr>
          <p:nvPr/>
        </p:nvCxnSpPr>
        <p:spPr>
          <a:xfrm>
            <a:off x="7411181" y="3341356"/>
            <a:ext cx="107589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타원 2"/>
          <p:cNvSpPr/>
          <p:nvPr/>
        </p:nvSpPr>
        <p:spPr>
          <a:xfrm>
            <a:off x="4312893" y="1784606"/>
            <a:ext cx="2694097" cy="27965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3145A2-1CFB-424C-B15F-B92599E2CED8}"/>
              </a:ext>
            </a:extLst>
          </p:cNvPr>
          <p:cNvSpPr txBox="1"/>
          <p:nvPr/>
        </p:nvSpPr>
        <p:spPr>
          <a:xfrm>
            <a:off x="1143001" y="569603"/>
            <a:ext cx="2114746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altLang="ko-KR" sz="2600" spc="-1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What</a:t>
            </a:r>
            <a:r>
              <a:rPr lang="ko-KR" altLang="en-US" sz="2600" spc="-1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 </a:t>
            </a:r>
            <a:r>
              <a:rPr lang="en-US" altLang="ko-KR" sz="2600" spc="-1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is Live AD + </a:t>
            </a:r>
            <a:endParaRPr lang="ko-KR" altLang="en-US" sz="2600" spc="-1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681C80-C88A-4544-A50D-EF2B707CFF5B}"/>
              </a:ext>
            </a:extLst>
          </p:cNvPr>
          <p:cNvSpPr txBox="1"/>
          <p:nvPr/>
        </p:nvSpPr>
        <p:spPr>
          <a:xfrm>
            <a:off x="536448" y="569603"/>
            <a:ext cx="32701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ED1C24"/>
                    </a:gs>
                    <a:gs pos="100000">
                      <a:srgbClr val="ED1C24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01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D1C24"/>
                  </a:gs>
                  <a:gs pos="100000">
                    <a:srgbClr val="ED1C24"/>
                  </a:gs>
                </a:gsLst>
                <a:lin ang="5400000" scaled="1"/>
              </a:gradFill>
              <a:effectLst/>
              <a:uLnTx/>
              <a:uFillTx/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Nobel-Bold" panose="02000503050000020004" pitchFamily="2" charset="0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596453" y="490208"/>
            <a:ext cx="2859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4B7236-5A3B-A03F-D923-270DA1E7FBA4}"/>
              </a:ext>
            </a:extLst>
          </p:cNvPr>
          <p:cNvSpPr txBox="1"/>
          <p:nvPr/>
        </p:nvSpPr>
        <p:spPr>
          <a:xfrm>
            <a:off x="1185673" y="356243"/>
            <a:ext cx="142346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YOUR DIGITAL MEDIA PATNER</a:t>
            </a: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D1C24"/>
                    </a:gs>
                    <a:gs pos="100000">
                      <a:srgbClr val="ED1C24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.</a:t>
            </a:r>
            <a:endParaRPr kumimoji="0" lang="ko-KR" altLang="en-US" sz="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D1C24"/>
                  </a:gs>
                  <a:gs pos="100000">
                    <a:srgbClr val="ED1C24"/>
                  </a:gs>
                </a:gsLst>
                <a:lin ang="5400000" scaled="1"/>
              </a:gradFill>
              <a:effectLst/>
              <a:uLnTx/>
              <a:uFillTx/>
              <a:latin typeface="HelveticaNeueLT Pro 65 Md" panose="020B0604020202020204" pitchFamily="34" charset="0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1BB0F6-AF67-3C05-17E5-BF37B2E3214A}"/>
              </a:ext>
            </a:extLst>
          </p:cNvPr>
          <p:cNvSpPr txBox="1"/>
          <p:nvPr/>
        </p:nvSpPr>
        <p:spPr>
          <a:xfrm>
            <a:off x="4388464" y="5554614"/>
            <a:ext cx="7205421" cy="648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5022" latinLnBrk="0">
              <a:spcBef>
                <a:spcPts val="500"/>
              </a:spcBef>
              <a:buClr>
                <a:schemeClr val="tx1"/>
              </a:buClr>
              <a:buSzPct val="100000"/>
            </a:pPr>
            <a:r>
              <a:rPr lang="en-US" altLang="ko-KR" sz="1600" spc="-60" dirty="0">
                <a:solidFill>
                  <a:srgbClr val="464446"/>
                </a:solidFill>
              </a:rPr>
              <a:t>ARA</a:t>
            </a:r>
            <a:r>
              <a:rPr lang="ko-KR" altLang="en-US" sz="1600" spc="-60" dirty="0">
                <a:solidFill>
                  <a:srgbClr val="464446"/>
                </a:solidFill>
              </a:rPr>
              <a:t>와 </a:t>
            </a:r>
            <a:r>
              <a:rPr lang="en-US" altLang="ko-KR" sz="1600" spc="-60" dirty="0" err="1">
                <a:solidFill>
                  <a:srgbClr val="464446"/>
                </a:solidFill>
              </a:rPr>
              <a:t>LiveAD</a:t>
            </a:r>
            <a:r>
              <a:rPr lang="ko-KR" altLang="en-US" sz="1600" spc="-60" dirty="0">
                <a:solidFill>
                  <a:srgbClr val="464446"/>
                </a:solidFill>
              </a:rPr>
              <a:t>의 </a:t>
            </a:r>
            <a:r>
              <a:rPr lang="ko-KR" altLang="en-US" sz="1600" spc="-60">
                <a:solidFill>
                  <a:srgbClr val="464446"/>
                </a:solidFill>
              </a:rPr>
              <a:t>강점은 </a:t>
            </a:r>
            <a:r>
              <a:rPr lang="ko-KR" altLang="en-US" sz="1600" spc="-60" smtClean="0">
                <a:solidFill>
                  <a:srgbClr val="464446"/>
                </a:solidFill>
              </a:rPr>
              <a:t>살리고</a:t>
            </a:r>
            <a:r>
              <a:rPr lang="en-US" altLang="ko-KR" sz="1600" spc="-60" dirty="0">
                <a:solidFill>
                  <a:srgbClr val="464446"/>
                </a:solidFill>
              </a:rPr>
              <a:t>,</a:t>
            </a:r>
            <a:endParaRPr lang="en-US" altLang="ko-KR" sz="1600" spc="-60" dirty="0" smtClean="0">
              <a:solidFill>
                <a:srgbClr val="464446"/>
              </a:solidFill>
            </a:endParaRPr>
          </a:p>
          <a:p>
            <a:pPr algn="ctr" defTabSz="975022" latinLnBrk="0">
              <a:spcBef>
                <a:spcPts val="500"/>
              </a:spcBef>
              <a:buClr>
                <a:schemeClr val="tx1"/>
              </a:buClr>
              <a:buSzPct val="100000"/>
            </a:pPr>
            <a:r>
              <a:rPr lang="ko-KR" altLang="en-US" sz="1600" spc="-60" dirty="0" smtClean="0">
                <a:solidFill>
                  <a:srgbClr val="464446"/>
                </a:solidFill>
              </a:rPr>
              <a:t>커버리지</a:t>
            </a:r>
            <a:r>
              <a:rPr lang="en-US" altLang="ko-KR" sz="1600" spc="-60" dirty="0" smtClean="0">
                <a:solidFill>
                  <a:srgbClr val="464446"/>
                </a:solidFill>
              </a:rPr>
              <a:t> </a:t>
            </a:r>
            <a:r>
              <a:rPr lang="en-US" altLang="ko-KR" sz="1600" spc="-60" dirty="0">
                <a:solidFill>
                  <a:srgbClr val="464446"/>
                </a:solidFill>
              </a:rPr>
              <a:t>1</a:t>
            </a:r>
            <a:r>
              <a:rPr lang="ko-KR" altLang="en-US" sz="1600" spc="-60" dirty="0">
                <a:solidFill>
                  <a:srgbClr val="464446"/>
                </a:solidFill>
              </a:rPr>
              <a:t>등 </a:t>
            </a:r>
            <a:r>
              <a:rPr lang="en-US" altLang="ko-KR" sz="1600" spc="-60" dirty="0">
                <a:solidFill>
                  <a:srgbClr val="464446"/>
                </a:solidFill>
              </a:rPr>
              <a:t>kt</a:t>
            </a:r>
            <a:r>
              <a:rPr lang="ko-KR" altLang="en-US" sz="1600" spc="-60" dirty="0">
                <a:solidFill>
                  <a:srgbClr val="464446"/>
                </a:solidFill>
              </a:rPr>
              <a:t>그룹의 차별점은 더 크게</a:t>
            </a:r>
            <a:r>
              <a:rPr lang="en-US" altLang="ko-KR" sz="1600" spc="-60" dirty="0">
                <a:solidFill>
                  <a:srgbClr val="464446"/>
                </a:solidFill>
              </a:rPr>
              <a:t>!</a:t>
            </a:r>
            <a:endParaRPr lang="en-US" altLang="ko-KR" sz="2000" spc="-60" dirty="0">
              <a:solidFill>
                <a:srgbClr val="46444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2201C-410D-4279-1274-B275D593644B}"/>
              </a:ext>
            </a:extLst>
          </p:cNvPr>
          <p:cNvSpPr txBox="1"/>
          <p:nvPr/>
        </p:nvSpPr>
        <p:spPr>
          <a:xfrm>
            <a:off x="354259" y="6540727"/>
            <a:ext cx="180498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defRPr>
            </a:lvl1pPr>
          </a:lstStyle>
          <a:p>
            <a:r>
              <a:rPr lang="en-US" altLang="ko-KR" dirty="0"/>
              <a:t>※ HCN</a:t>
            </a:r>
            <a:r>
              <a:rPr lang="ko-KR" altLang="en-US" dirty="0"/>
              <a:t> 통합청약 및 리포트 제공은 </a:t>
            </a:r>
            <a:r>
              <a:rPr lang="en-US" altLang="ko-KR" dirty="0"/>
              <a:t>9</a:t>
            </a:r>
            <a:r>
              <a:rPr lang="ko-KR" altLang="en-US" dirty="0"/>
              <a:t>월부터 가능 </a:t>
            </a:r>
          </a:p>
        </p:txBody>
      </p:sp>
      <p:sp>
        <p:nvSpPr>
          <p:cNvPr id="26" name="타원 25"/>
          <p:cNvSpPr/>
          <p:nvPr/>
        </p:nvSpPr>
        <p:spPr>
          <a:xfrm>
            <a:off x="8899788" y="1798197"/>
            <a:ext cx="2694097" cy="2796550"/>
          </a:xfrm>
          <a:prstGeom prst="ellipse">
            <a:avLst/>
          </a:prstGeom>
          <a:solidFill>
            <a:srgbClr val="ED0F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E7BA7E-A48E-44C6-8F51-18DAF4110633}"/>
              </a:ext>
            </a:extLst>
          </p:cNvPr>
          <p:cNvSpPr txBox="1"/>
          <p:nvPr/>
        </p:nvSpPr>
        <p:spPr>
          <a:xfrm>
            <a:off x="9250203" y="2602692"/>
            <a:ext cx="214174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Live AD +</a:t>
            </a:r>
            <a:endParaRPr kumimoji="0" lang="ko-KR" altLang="en-US" sz="4800" b="1" i="0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E7BA7E-A48E-44C6-8F51-18DAF4110633}"/>
              </a:ext>
            </a:extLst>
          </p:cNvPr>
          <p:cNvSpPr txBox="1"/>
          <p:nvPr/>
        </p:nvSpPr>
        <p:spPr>
          <a:xfrm>
            <a:off x="4809108" y="2095718"/>
            <a:ext cx="160633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strike="noStrike" kern="1200" cap="none" spc="-100" normalizeH="0" baseline="0" noProof="0" dirty="0" smtClean="0">
                <a:ln>
                  <a:noFill/>
                </a:ln>
                <a:solidFill>
                  <a:srgbClr val="464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Live AD</a:t>
            </a:r>
            <a:endParaRPr kumimoji="0" lang="ko-KR" altLang="en-US" sz="4800" b="1" i="0" strike="noStrike" kern="1200" cap="none" spc="-100" normalizeH="0" baseline="0" noProof="0" dirty="0">
              <a:ln>
                <a:noFill/>
              </a:ln>
              <a:solidFill>
                <a:srgbClr val="4644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E7BA7E-A48E-44C6-8F51-18DAF4110633}"/>
              </a:ext>
            </a:extLst>
          </p:cNvPr>
          <p:cNvSpPr txBox="1"/>
          <p:nvPr/>
        </p:nvSpPr>
        <p:spPr>
          <a:xfrm>
            <a:off x="5147405" y="2636519"/>
            <a:ext cx="92974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strike="noStrike" kern="1200" cap="none" spc="-100" normalizeH="0" baseline="0" noProof="0" dirty="0" smtClean="0">
                <a:ln>
                  <a:noFill/>
                </a:ln>
                <a:solidFill>
                  <a:srgbClr val="464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ARA</a:t>
            </a:r>
            <a:endParaRPr kumimoji="0" lang="ko-KR" altLang="en-US" sz="4800" b="1" i="0" strike="noStrike" kern="1200" cap="none" spc="-100" normalizeH="0" baseline="0" noProof="0" dirty="0">
              <a:ln>
                <a:noFill/>
              </a:ln>
              <a:solidFill>
                <a:srgbClr val="4644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42BB8C-5423-4647-8876-4FE90E6868F9}"/>
              </a:ext>
            </a:extLst>
          </p:cNvPr>
          <p:cNvSpPr txBox="1"/>
          <p:nvPr/>
        </p:nvSpPr>
        <p:spPr>
          <a:xfrm>
            <a:off x="5071291" y="3887130"/>
            <a:ext cx="1177300" cy="43345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en-US" altLang="ko-KR" sz="1200" spc="-50" dirty="0" smtClean="0">
                <a:gradFill>
                  <a:gsLst>
                    <a:gs pos="0">
                      <a:prstClr val="black"/>
                    </a:gs>
                    <a:gs pos="17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kt</a:t>
            </a:r>
            <a:r>
              <a:rPr lang="ko-KR" altLang="en-US" sz="1200" spc="-50" dirty="0" smtClean="0">
                <a:gradFill>
                  <a:gsLst>
                    <a:gs pos="0">
                      <a:prstClr val="black"/>
                    </a:gs>
                    <a:gs pos="17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그룹의</a:t>
            </a:r>
            <a:endParaRPr lang="en-US" altLang="ko-KR" sz="1200" spc="-50" dirty="0" smtClean="0">
              <a:gradFill>
                <a:gsLst>
                  <a:gs pos="0">
                    <a:prstClr val="black"/>
                  </a:gs>
                  <a:gs pos="17000">
                    <a:prstClr val="black"/>
                  </a:gs>
                </a:gsLst>
                <a:lin ang="5400000" scaled="1"/>
              </a:gra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ko-KR" altLang="en-US" sz="1200" b="0" i="0" u="none" strike="noStrike" kern="1200" cap="none" spc="-5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7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실시간 방송 광고</a:t>
            </a:r>
            <a:endParaRPr kumimoji="0" lang="en-US" altLang="ko-KR" sz="1200" b="0" i="0" u="none" strike="noStrike" kern="1200" cap="none" spc="-5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7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42BB8C-5423-4647-8876-4FE90E6868F9}"/>
              </a:ext>
            </a:extLst>
          </p:cNvPr>
          <p:cNvSpPr txBox="1"/>
          <p:nvPr/>
        </p:nvSpPr>
        <p:spPr>
          <a:xfrm>
            <a:off x="9338733" y="3531002"/>
            <a:ext cx="1831906" cy="43345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ko-KR" altLang="en-US" sz="12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전국</a:t>
            </a:r>
            <a:r>
              <a:rPr kumimoji="0" lang="en-US" altLang="ko-KR" sz="12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kumimoji="0" lang="ko-KR" altLang="en-US" sz="1200" b="0" i="0" u="none" strike="noStrike" kern="1200" cap="none" spc="-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최대</a:t>
            </a:r>
            <a:r>
              <a:rPr kumimoji="0" lang="ko-KR" altLang="en-US" sz="1200" b="0" i="0" u="none" strike="noStrike" kern="1200" cap="none" spc="-5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커버리지</a:t>
            </a:r>
            <a:endParaRPr kumimoji="0" lang="en-US" altLang="ko-KR" sz="1200" b="0" i="0" u="none" strike="noStrike" kern="1200" cap="none" spc="-5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ko-KR" altLang="en-US" sz="1200" spc="-50" baseline="0" dirty="0" err="1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타겟팅</a:t>
            </a:r>
            <a:r>
              <a:rPr lang="ko-KR" altLang="en-US" sz="1200" spc="-50" baseline="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실시간 방송 광고</a:t>
            </a:r>
            <a:endParaRPr kumimoji="0" lang="en-US" altLang="ko-KR" sz="12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7" name="이등변 삼각형 6"/>
          <p:cNvSpPr/>
          <p:nvPr/>
        </p:nvSpPr>
        <p:spPr>
          <a:xfrm rot="5400000">
            <a:off x="8443661" y="3300516"/>
            <a:ext cx="125407" cy="8168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106A69-4377-4F6D-9CB8-F3F04B496A48}"/>
              </a:ext>
            </a:extLst>
          </p:cNvPr>
          <p:cNvSpPr txBox="1"/>
          <p:nvPr/>
        </p:nvSpPr>
        <p:spPr>
          <a:xfrm>
            <a:off x="522763" y="1933197"/>
            <a:ext cx="404925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ko-KR" altLang="en-US" sz="3200" spc="-100" dirty="0" smtClean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함께해서 더 좋아진</a:t>
            </a:r>
            <a:endParaRPr lang="en-US" altLang="ko-KR" sz="3200" spc="-100" dirty="0">
              <a:gradFill>
                <a:gsLst>
                  <a:gs pos="0">
                    <a:schemeClr val="tx1"/>
                  </a:gs>
                  <a:gs pos="28000">
                    <a:schemeClr val="tx1"/>
                  </a:gs>
                </a:gsLst>
                <a:lin ang="5400000" scaled="1"/>
              </a:gra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106A69-4377-4F6D-9CB8-F3F04B496A48}"/>
              </a:ext>
            </a:extLst>
          </p:cNvPr>
          <p:cNvSpPr txBox="1"/>
          <p:nvPr/>
        </p:nvSpPr>
        <p:spPr>
          <a:xfrm>
            <a:off x="522763" y="3257176"/>
            <a:ext cx="3464413" cy="62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ko-KR" altLang="en-US" sz="3200" spc="-100" dirty="0" smtClean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실시간 방송광고</a:t>
            </a:r>
            <a:endParaRPr lang="en-US" altLang="ko-KR" sz="3200" spc="-100" dirty="0">
              <a:gradFill>
                <a:gsLst>
                  <a:gs pos="0">
                    <a:schemeClr val="tx1"/>
                  </a:gs>
                  <a:gs pos="28000">
                    <a:schemeClr val="tx1"/>
                  </a:gs>
                </a:gsLst>
                <a:lin ang="5400000" scaled="1"/>
              </a:gradFill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106A69-4377-4F6D-9CB8-F3F04B496A48}"/>
              </a:ext>
            </a:extLst>
          </p:cNvPr>
          <p:cNvSpPr txBox="1"/>
          <p:nvPr/>
        </p:nvSpPr>
        <p:spPr>
          <a:xfrm>
            <a:off x="644683" y="2666572"/>
            <a:ext cx="2626837" cy="540492"/>
          </a:xfrm>
          <a:prstGeom prst="rect">
            <a:avLst/>
          </a:prstGeom>
          <a:solidFill>
            <a:srgbClr val="ED0F1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3200" dirty="0">
                <a:ea typeface="에스코어 드림 6 Bold" panose="020B0703030302020204"/>
              </a:rPr>
              <a:t>KT </a:t>
            </a:r>
            <a:r>
              <a:rPr lang="ko-KR" altLang="en-US" sz="3200">
                <a:ea typeface="에스코어 드림 6 Bold" panose="020B0703030302020204"/>
              </a:rPr>
              <a:t>그룹 통합</a:t>
            </a:r>
            <a:endParaRPr lang="en-US" altLang="ko-KR" sz="3200" dirty="0">
              <a:ea typeface="에스코어 드림 6 Bold" panose="020B0703030302020204"/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BF3D0BF7-788F-4D03-B4F1-4912E9B7FE71}"/>
              </a:ext>
            </a:extLst>
          </p:cNvPr>
          <p:cNvCxnSpPr>
            <a:cxnSpLocks/>
          </p:cNvCxnSpPr>
          <p:nvPr/>
        </p:nvCxnSpPr>
        <p:spPr>
          <a:xfrm>
            <a:off x="4663440" y="4826000"/>
            <a:ext cx="6507199" cy="22062"/>
          </a:xfrm>
          <a:prstGeom prst="line">
            <a:avLst/>
          </a:prstGeom>
          <a:ln w="3175">
            <a:solidFill>
              <a:srgbClr val="AAA0B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2" descr="Tv 마케팅, 캐릭터 광고 개념. 새로운 광고 기술, 잠재 고객 세분화. | 프리미엄 벡터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3131" l="6070" r="89776">
                        <a14:foregroundMark x1="70767" y1="57508" x2="24441" y2="79712"/>
                        <a14:foregroundMark x1="17093" y1="63099" x2="19808" y2="77476"/>
                        <a14:foregroundMark x1="67891" y1="58786" x2="23003" y2="58626"/>
                        <a14:foregroundMark x1="21086" y1="29872" x2="22364" y2="42971"/>
                        <a14:foregroundMark x1="54313" y1="20927" x2="46486" y2="34026"/>
                        <a14:foregroundMark x1="25879" y1="31150" x2="20607" y2="39137"/>
                        <a14:foregroundMark x1="79712" y1="28914" x2="76038" y2="43131"/>
                        <a14:foregroundMark x1="48882" y1="61981" x2="35144" y2="71885"/>
                        <a14:foregroundMark x1="36262" y1="67252" x2="12939" y2="73642"/>
                        <a14:foregroundMark x1="79553" y1="63898" x2="77316" y2="78115"/>
                        <a14:foregroundMark x1="61821" y1="65176" x2="61981" y2="76997"/>
                        <a14:foregroundMark x1="55431" y1="22524" x2="53834" y2="28115"/>
                        <a14:foregroundMark x1="72364" y1="32907" x2="75879" y2="37220"/>
                        <a14:foregroundMark x1="79553" y1="61022" x2="81470" y2="68371"/>
                        <a14:foregroundMark x1="81949" y1="65815" x2="82907" y2="70447"/>
                        <a14:foregroundMark x1="83067" y1="80032" x2="83227" y2="81789"/>
                        <a14:foregroundMark x1="16454" y1="76358" x2="15974" y2="8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9" y="3812153"/>
            <a:ext cx="2701718" cy="27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CN - 나무위키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623"/>
          <a:stretch/>
        </p:blipFill>
        <p:spPr bwMode="auto">
          <a:xfrm>
            <a:off x="7665724" y="5149005"/>
            <a:ext cx="590158" cy="26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86E255CA-9989-4AFB-8B29-3443795D59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84" y="5141628"/>
            <a:ext cx="1002396" cy="266122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29D2C320-DAA1-4875-BF09-AB2B1C15C0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78" y="5107349"/>
            <a:ext cx="360170" cy="29439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7E7BA7E-A48E-44C6-8F51-18DAF4110633}"/>
              </a:ext>
            </a:extLst>
          </p:cNvPr>
          <p:cNvSpPr txBox="1"/>
          <p:nvPr/>
        </p:nvSpPr>
        <p:spPr>
          <a:xfrm flipV="1">
            <a:off x="6483515" y="5065732"/>
            <a:ext cx="40011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spc="-100" dirty="0" smtClean="0">
                <a:solidFill>
                  <a:srgbClr val="464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.</a:t>
            </a:r>
            <a:endParaRPr kumimoji="0" lang="ko-KR" altLang="en-US" sz="4800" b="1" i="0" strike="noStrike" kern="1200" cap="none" spc="-100" normalizeH="0" baseline="0" noProof="0" dirty="0">
              <a:ln>
                <a:noFill/>
              </a:ln>
              <a:solidFill>
                <a:srgbClr val="4644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7E7BA7E-A48E-44C6-8F51-18DAF4110633}"/>
              </a:ext>
            </a:extLst>
          </p:cNvPr>
          <p:cNvSpPr txBox="1"/>
          <p:nvPr/>
        </p:nvSpPr>
        <p:spPr>
          <a:xfrm flipV="1">
            <a:off x="7258339" y="5065732"/>
            <a:ext cx="40011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spc="-100" dirty="0" smtClean="0">
                <a:solidFill>
                  <a:srgbClr val="464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.</a:t>
            </a:r>
            <a:endParaRPr kumimoji="0" lang="ko-KR" altLang="en-US" sz="4800" b="1" i="0" strike="noStrike" kern="1200" cap="none" spc="-100" normalizeH="0" baseline="0" noProof="0" dirty="0">
              <a:ln>
                <a:noFill/>
              </a:ln>
              <a:solidFill>
                <a:srgbClr val="4644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61BB0F6-AF67-3C05-17E5-BF37B2E3214A}"/>
              </a:ext>
            </a:extLst>
          </p:cNvPr>
          <p:cNvSpPr txBox="1"/>
          <p:nvPr/>
        </p:nvSpPr>
        <p:spPr>
          <a:xfrm>
            <a:off x="7738242" y="5077175"/>
            <a:ext cx="32927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5022" latinLnBrk="0">
              <a:spcBef>
                <a:spcPts val="500"/>
              </a:spcBef>
              <a:buClr>
                <a:schemeClr val="tx1"/>
              </a:buClr>
              <a:buSzPct val="100000"/>
            </a:pPr>
            <a:r>
              <a:rPr lang="ko-KR" altLang="en-US" sz="2200" b="1" spc="-60" dirty="0">
                <a:solidFill>
                  <a:srgbClr val="464446"/>
                </a:solidFill>
              </a:rPr>
              <a:t>이</a:t>
            </a:r>
            <a:r>
              <a:rPr lang="ko-KR" altLang="en-US" sz="2200" b="1" spc="-60" dirty="0" smtClean="0">
                <a:solidFill>
                  <a:srgbClr val="464446"/>
                </a:solidFill>
              </a:rPr>
              <a:t> 하나로 뭉쳤다</a:t>
            </a:r>
            <a:r>
              <a:rPr lang="en-US" altLang="ko-KR" sz="2200" b="1" spc="-60" dirty="0" smtClean="0">
                <a:solidFill>
                  <a:srgbClr val="464446"/>
                </a:solidFill>
              </a:rPr>
              <a:t>!</a:t>
            </a:r>
            <a:endParaRPr lang="en-US" altLang="ko-KR" sz="2200" b="1" spc="-60" dirty="0">
              <a:solidFill>
                <a:srgbClr val="46444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E7BA7E-A48E-44C6-8F51-18DAF4110633}"/>
              </a:ext>
            </a:extLst>
          </p:cNvPr>
          <p:cNvSpPr txBox="1"/>
          <p:nvPr/>
        </p:nvSpPr>
        <p:spPr>
          <a:xfrm>
            <a:off x="5134728" y="3177320"/>
            <a:ext cx="96180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spc="-100" dirty="0" smtClean="0">
                <a:solidFill>
                  <a:srgbClr val="464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HCN</a:t>
            </a:r>
            <a:endParaRPr kumimoji="0" lang="ko-KR" altLang="en-US" sz="4800" b="1" i="0" strike="noStrike" kern="1200" cap="none" spc="-100" normalizeH="0" baseline="0" noProof="0" dirty="0">
              <a:ln>
                <a:noFill/>
              </a:ln>
              <a:solidFill>
                <a:srgbClr val="4644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 descr="텍스트, 실내, 어두운, 램프이(가) 표시된 사진&#10;&#10;자동 생성된 설명">
            <a:extLst>
              <a:ext uri="{FF2B5EF4-FFF2-40B4-BE49-F238E27FC236}">
                <a16:creationId xmlns:a16="http://schemas.microsoft.com/office/drawing/2014/main" id="{2F30F2F9-D1E1-440E-9667-C06EA7568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2" r="26" b="15459"/>
          <a:stretch/>
        </p:blipFill>
        <p:spPr>
          <a:xfrm>
            <a:off x="0" y="1147533"/>
            <a:ext cx="12192000" cy="57017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4EE2EF-9884-4DEB-8D77-7AA3417EA2EF}"/>
              </a:ext>
            </a:extLst>
          </p:cNvPr>
          <p:cNvSpPr txBox="1"/>
          <p:nvPr/>
        </p:nvSpPr>
        <p:spPr>
          <a:xfrm>
            <a:off x="1143001" y="569603"/>
            <a:ext cx="7120924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0" i="0" u="none" strike="noStrike" kern="1200" cap="none" spc="-10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국내 </a:t>
            </a:r>
            <a:r>
              <a:rPr kumimoji="0" lang="ko-KR" altLang="en-US" sz="2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최대</a:t>
            </a:r>
            <a:r>
              <a:rPr lang="en-US" altLang="ko-KR" sz="2600" spc="-1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 </a:t>
            </a:r>
            <a:r>
              <a:rPr kumimoji="0" lang="en-US" altLang="ko-KR" sz="2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1</a:t>
            </a:r>
            <a:r>
              <a:rPr kumimoji="0" lang="ko-KR" altLang="en-US" sz="2600" b="0" i="0" u="none" strike="noStrike" kern="1200" cap="none" spc="-100" normalizeH="0" baseline="0" noProof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등 커버리지의 실시간 방송광고 </a:t>
            </a:r>
            <a:r>
              <a:rPr lang="en-US" altLang="ko-KR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Live AD +</a:t>
            </a:r>
            <a:endParaRPr kumimoji="0" lang="en-US" altLang="ko-KR" sz="2600" b="0" i="0" u="none" strike="noStrike" kern="1200" cap="none" spc="-10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D163DD-55D3-44D4-B2AD-FA5B73C368D0}"/>
              </a:ext>
            </a:extLst>
          </p:cNvPr>
          <p:cNvSpPr txBox="1"/>
          <p:nvPr/>
        </p:nvSpPr>
        <p:spPr>
          <a:xfrm>
            <a:off x="536448" y="569603"/>
            <a:ext cx="32701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2600" dirty="0" smtClean="0">
                <a:gradFill>
                  <a:gsLst>
                    <a:gs pos="0">
                      <a:srgbClr val="FF0000"/>
                    </a:gs>
                    <a:gs pos="29000">
                      <a:srgbClr val="FF0000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02</a:t>
            </a:r>
            <a:endParaRPr lang="ko-KR" altLang="en-US" sz="2600" dirty="0">
              <a:gradFill>
                <a:gsLst>
                  <a:gs pos="0">
                    <a:srgbClr val="FF0000"/>
                  </a:gs>
                  <a:gs pos="29000">
                    <a:srgbClr val="FF0000"/>
                  </a:gs>
                </a:gsLst>
                <a:lin ang="5400000" scaled="1"/>
              </a:gradFill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88BFC3-2EBB-4E36-9023-8F2E6F7ADD8E}"/>
              </a:ext>
            </a:extLst>
          </p:cNvPr>
          <p:cNvSpPr txBox="1"/>
          <p:nvPr/>
        </p:nvSpPr>
        <p:spPr>
          <a:xfrm>
            <a:off x="1185673" y="356243"/>
            <a:ext cx="142346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YOUR DIGITAL MEDIA PATNER</a:t>
            </a:r>
            <a:r>
              <a:rPr kumimoji="0" lang="en-US" altLang="ko-KR" sz="7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ED1C24"/>
                    </a:gs>
                    <a:gs pos="100000">
                      <a:srgbClr val="ED1C24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.</a:t>
            </a:r>
            <a:endParaRPr kumimoji="0" lang="ko-KR" altLang="en-US" sz="7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D1C24"/>
                  </a:gs>
                  <a:gs pos="100000">
                    <a:srgbClr val="ED1C24"/>
                  </a:gs>
                </a:gsLst>
                <a:lin ang="5400000" scaled="1"/>
              </a:gradFill>
              <a:effectLst/>
              <a:uLnTx/>
              <a:uFillTx/>
              <a:latin typeface="HelveticaNeueLT Pro 65 Md" panose="020B0604020202020204" pitchFamily="34" charset="0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5B35B48E-B16E-43C5-9298-E19D287EC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22243" y="1569531"/>
            <a:ext cx="5117211" cy="4875181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D9973B40-606D-4ABB-A3BD-B9C92E9A4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74712" y="3400985"/>
            <a:ext cx="1212273" cy="121227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D8810D4-2C99-4EF7-AA61-44B72EA5DEC4}"/>
              </a:ext>
            </a:extLst>
          </p:cNvPr>
          <p:cNvSpPr txBox="1"/>
          <p:nvPr/>
        </p:nvSpPr>
        <p:spPr>
          <a:xfrm>
            <a:off x="9524711" y="4194650"/>
            <a:ext cx="1363624" cy="8797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b="1" spc="-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정확한 </a:t>
            </a:r>
            <a:r>
              <a:rPr kumimoji="0" lang="en-US" altLang="ko-KR" sz="1600" b="1" i="0" u="none" strike="noStrike" kern="1200" cap="none" spc="-50" normalizeH="0" baseline="0" noProof="0" dirty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/>
            </a:r>
            <a:br>
              <a:rPr kumimoji="0" lang="en-US" altLang="ko-KR" sz="1600" b="1" i="0" u="none" strike="noStrike" kern="1200" cap="none" spc="-50" normalizeH="0" baseline="0" noProof="0" dirty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lang="ko-KR" altLang="en-US" sz="1600" b="1" spc="-5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효율 </a:t>
            </a:r>
            <a:r>
              <a:rPr lang="ko-KR" altLang="en-US" sz="1600" b="1" spc="-5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측정</a:t>
            </a:r>
            <a:endParaRPr lang="en-US" altLang="ko-KR" sz="1600" b="1" spc="-50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0" i="0" u="none" strike="noStrike" kern="1200" cap="none" spc="-5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rPr>
              <a:t>실시간 전수조사 </a:t>
            </a:r>
            <a:r>
              <a:rPr kumimoji="0" lang="ko-KR" altLang="en-US" sz="1050" b="0" i="0" u="none" strike="noStrike" kern="1200" cap="none" spc="-50" normalizeH="0" baseline="0" noProof="0" dirty="0" err="1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rPr>
              <a:t>리포팅</a:t>
            </a:r>
            <a:r>
              <a:rPr lang="en-US" altLang="ko-KR" sz="1050" spc="-50" noProof="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rPr>
              <a:t/>
            </a:r>
            <a:br>
              <a:rPr lang="en-US" altLang="ko-KR" sz="1050" spc="-50" noProof="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rPr>
            </a:br>
            <a:r>
              <a:rPr kumimoji="0" lang="en-US" altLang="ko-KR" sz="1050" b="0" i="0" u="none" strike="noStrike" kern="1200" cap="none" spc="-5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rPr>
              <a:t>CPM </a:t>
            </a:r>
            <a:r>
              <a:rPr kumimoji="0" lang="ko-KR" altLang="en-US" sz="1050" b="0" i="0" u="none" strike="noStrike" kern="1200" cap="none" spc="-5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rPr>
              <a:t>단가 제공</a:t>
            </a:r>
            <a:endParaRPr kumimoji="0" lang="ko-KR" altLang="en-US" sz="1050" b="0" i="0" u="none" strike="noStrike" kern="1200" cap="none" spc="-50" normalizeH="0" noProof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7CC5EB4-D081-4340-A470-DAA71CF6989D}"/>
              </a:ext>
            </a:extLst>
          </p:cNvPr>
          <p:cNvSpPr txBox="1"/>
          <p:nvPr/>
        </p:nvSpPr>
        <p:spPr>
          <a:xfrm>
            <a:off x="7070405" y="2525074"/>
            <a:ext cx="1513388" cy="8797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b="1" spc="-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국내 </a:t>
            </a:r>
            <a:r>
              <a:rPr lang="en-US" altLang="ko-KR" sz="1600" b="1" spc="-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1</a:t>
            </a:r>
            <a:r>
              <a:rPr lang="ko-KR" altLang="en-US" sz="1600" b="1" spc="-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등</a:t>
            </a:r>
            <a:r>
              <a:rPr lang="en-US" altLang="ko-KR" sz="1600" b="1" spc="-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/>
            </a:r>
            <a:br>
              <a:rPr lang="en-US" altLang="ko-KR" sz="1600" b="1" spc="-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</a:br>
            <a:r>
              <a:rPr lang="ko-KR" altLang="en-US" sz="1600" b="1" spc="-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커버리지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0" i="0" u="none" strike="noStrike" kern="1200" cap="none" spc="-5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rPr>
              <a:t>국내최대  유료방송 점유율</a:t>
            </a:r>
            <a:r>
              <a:rPr lang="en-US" altLang="ko-KR" sz="1050" spc="-5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rPr>
              <a:t> </a:t>
            </a:r>
            <a:r>
              <a:rPr lang="en-US" altLang="ko-KR" sz="1050" spc="-5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rPr>
              <a:t>1</a:t>
            </a:r>
            <a:r>
              <a:rPr kumimoji="0" lang="en-US" altLang="ko-KR" sz="1050" b="0" i="0" u="none" strike="noStrike" kern="1200" cap="none" spc="-5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rPr>
              <a:t>,150</a:t>
            </a:r>
            <a:r>
              <a:rPr kumimoji="0" lang="ko-KR" altLang="en-US" sz="1050" b="0" i="0" u="none" strike="noStrike" kern="1200" cap="none" spc="-5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rPr>
              <a:t>만 커버리지 </a:t>
            </a:r>
            <a:endParaRPr kumimoji="0" lang="ko-KR" altLang="en-US" sz="1050" b="0" i="0" u="none" strike="noStrike" kern="1200" cap="none" spc="-5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2836B2-3BFF-4EC8-A5AD-87430D6EF0EA}"/>
              </a:ext>
            </a:extLst>
          </p:cNvPr>
          <p:cNvSpPr txBox="1"/>
          <p:nvPr/>
        </p:nvSpPr>
        <p:spPr>
          <a:xfrm>
            <a:off x="8940224" y="2522386"/>
            <a:ext cx="1814599" cy="9900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ko-KR" altLang="en-US" sz="1550" b="1" spc="-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채널</a:t>
            </a:r>
            <a:r>
              <a:rPr lang="en-US" altLang="ko-KR" sz="1550" b="1" spc="-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/</a:t>
            </a:r>
            <a:r>
              <a:rPr lang="ko-KR" altLang="en-US" sz="1550" b="1" spc="-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시간 </a:t>
            </a:r>
            <a:r>
              <a:rPr lang="en-US" altLang="ko-KR" sz="1550" b="1" spc="-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/</a:t>
            </a:r>
            <a:r>
              <a:rPr lang="ko-KR" altLang="en-US" sz="1550" b="1" spc="-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지역</a:t>
            </a:r>
            <a:endParaRPr lang="en-US" altLang="ko-KR" sz="1550" b="1" spc="-50" dirty="0" smtClean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ko-KR" altLang="en-US" sz="1550" b="1" spc="-50" dirty="0" err="1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오디언스</a:t>
            </a:r>
            <a:r>
              <a:rPr lang="ko-KR" altLang="en-US" sz="1550" b="1" spc="-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sz="1550" b="1" spc="-50" dirty="0" err="1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타겟팅</a:t>
            </a:r>
            <a:r>
              <a:rPr lang="ko-KR" altLang="en-US" sz="1550" b="1" spc="-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 가능</a:t>
            </a:r>
            <a:endParaRPr lang="ko-KR" altLang="en-US" sz="1550" b="1" spc="-50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" b="0" i="0" u="none" strike="noStrike" kern="1200" cap="none" spc="-50" normalizeH="0" noProof="0" dirty="0" smtClean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0" i="0" u="none" strike="noStrike" kern="1200" cap="none" spc="-5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광고주 희망</a:t>
            </a:r>
            <a:r>
              <a:rPr kumimoji="0" lang="en-US" altLang="ko-KR" sz="1050" b="0" i="0" u="none" strike="noStrike" kern="1200" cap="none" spc="-5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en-US" altLang="ko-KR" sz="1050" spc="-5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1050" spc="-50" dirty="0" err="1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타깃팅</a:t>
            </a:r>
            <a:r>
              <a:rPr kumimoji="0" lang="ko-KR" altLang="en-US" sz="1050" b="0" i="0" u="none" strike="noStrike" kern="1200" cap="none" spc="-5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endParaRPr kumimoji="0" lang="en-US" altLang="ko-KR" sz="1050" b="0" i="0" u="none" strike="noStrike" kern="1200" cap="none" spc="-50" normalizeH="0" noProof="0" dirty="0" smtClean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0" i="0" u="none" strike="noStrike" kern="1200" cap="none" spc="-5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지정으로</a:t>
            </a:r>
            <a:r>
              <a:rPr lang="en-US" altLang="ko-KR" sz="1050" spc="-5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kumimoji="0" lang="ko-KR" altLang="en-US" sz="1050" b="0" i="0" u="none" strike="noStrike" kern="1200" cap="none" spc="-5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정확한 송출</a:t>
            </a:r>
            <a:endParaRPr kumimoji="0" lang="en-US" altLang="ko-KR" sz="1050" b="0" i="0" u="none" strike="noStrike" kern="1200" cap="none" spc="-50" normalizeH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6A7223-6957-4C0A-9833-67BA3C56FA58}"/>
              </a:ext>
            </a:extLst>
          </p:cNvPr>
          <p:cNvSpPr txBox="1"/>
          <p:nvPr/>
        </p:nvSpPr>
        <p:spPr>
          <a:xfrm>
            <a:off x="7710965" y="5420285"/>
            <a:ext cx="2139765" cy="8797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b="1" spc="-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프리미엄</a:t>
            </a:r>
            <a:r>
              <a:rPr lang="en-US" altLang="ko-KR" sz="1600" b="1" spc="-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/>
            </a:r>
            <a:br>
              <a:rPr lang="en-US" altLang="ko-KR" sz="1600" b="1" spc="-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</a:br>
            <a:r>
              <a:rPr lang="ko-KR" altLang="en-US" sz="1600" b="1" spc="-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 가입자 퀄리티</a:t>
            </a:r>
            <a:endParaRPr lang="en-US" altLang="ko-KR" sz="1600" b="1" spc="-50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ko-KR" altLang="en-US" sz="1050" spc="-5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수도권 집중도 </a:t>
            </a:r>
            <a:r>
              <a:rPr lang="ko-KR" altLang="en-US" sz="1050" spc="-5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약 </a:t>
            </a:r>
            <a:r>
              <a:rPr lang="en-US" altLang="ko-KR" sz="1050" spc="-5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30%</a:t>
            </a:r>
            <a:r>
              <a:rPr lang="en-US" altLang="ko-KR" sz="1050" spc="-5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/>
            </a:r>
            <a:br>
              <a:rPr lang="en-US" altLang="ko-KR" sz="1050" spc="-5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lang="ko-KR" altLang="en-US" sz="1050" spc="-5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구매력 높은 </a:t>
            </a:r>
            <a:r>
              <a:rPr lang="en-US" altLang="ko-KR" sz="1050" spc="-5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2059 </a:t>
            </a:r>
            <a:r>
              <a:rPr lang="ko-KR" altLang="en-US" sz="1050" spc="-5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가입자 </a:t>
            </a:r>
            <a:r>
              <a:rPr lang="ko-KR" altLang="en-US" sz="1050" spc="-5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비중 </a:t>
            </a:r>
            <a:r>
              <a:rPr lang="en-US" altLang="ko-KR" sz="1050" spc="-5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59%</a:t>
            </a:r>
            <a:endParaRPr lang="en-US" altLang="ko-KR" sz="1050" spc="-5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7F0972D-DE15-4F8C-ADC3-B9FCBCD776CE}"/>
              </a:ext>
            </a:extLst>
          </p:cNvPr>
          <p:cNvSpPr txBox="1"/>
          <p:nvPr/>
        </p:nvSpPr>
        <p:spPr>
          <a:xfrm>
            <a:off x="6586435" y="4321536"/>
            <a:ext cx="1037142" cy="63350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50" normalizeH="0" noProof="0" dirty="0" smtClean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</a:rPr>
              <a:t>합리적 </a:t>
            </a:r>
            <a:r>
              <a:rPr kumimoji="0" lang="ko-KR" altLang="en-US" sz="1600" b="1" i="0" u="none" strike="noStrike" kern="1200" cap="none" spc="-50" normalizeH="0" noProof="0" dirty="0" err="1" smtClean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</a:rPr>
              <a:t>과금</a:t>
            </a:r>
            <a:endParaRPr kumimoji="0" lang="en-US" altLang="ko-KR" sz="1600" b="1" i="0" u="none" strike="noStrike" kern="1200" cap="none" spc="-50" normalizeH="0" noProof="0" dirty="0">
              <a:ln>
                <a:noFill/>
              </a:ln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effectLst/>
              <a:uLnTx/>
              <a:uFillTx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-50" normalizeH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100% </a:t>
            </a:r>
            <a:r>
              <a:rPr kumimoji="0" lang="ko-KR" altLang="en-US" sz="1050" b="0" i="0" u="none" strike="noStrike" kern="1200" cap="none" spc="-50" normalizeH="0" noProof="0" dirty="0" err="1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완전시청</a:t>
            </a:r>
            <a:r>
              <a:rPr kumimoji="0" lang="en-US" altLang="ko-KR" sz="1050" b="0" i="0" u="none" strike="noStrike" kern="1200" cap="none" spc="-50" normalizeH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/>
            </a:r>
            <a:br>
              <a:rPr kumimoji="0" lang="en-US" altLang="ko-KR" sz="1050" b="0" i="0" u="none" strike="noStrike" kern="1200" cap="none" spc="-50" normalizeH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</a:br>
            <a:r>
              <a:rPr kumimoji="0" lang="ko-KR" altLang="en-US" sz="1050" b="0" i="0" u="none" strike="noStrike" kern="1200" cap="none" spc="-50" normalizeH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노출 수만</a:t>
            </a:r>
            <a:r>
              <a:rPr lang="en-US" altLang="ko-KR" sz="1050" spc="-5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kumimoji="0" lang="ko-KR" altLang="en-US" sz="1050" b="0" i="0" u="none" strike="noStrike" kern="1200" cap="none" spc="-50" normalizeH="0" noProof="0" dirty="0" err="1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과금</a:t>
            </a:r>
            <a:endParaRPr kumimoji="0" lang="ko-KR" altLang="en-US" sz="1050" b="0" i="0" u="none" strike="noStrike" kern="1200" cap="none" spc="-50" normalizeH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A866F5-F80F-4F6B-A8BE-B77273670CCC}"/>
              </a:ext>
            </a:extLst>
          </p:cNvPr>
          <p:cNvSpPr txBox="1"/>
          <p:nvPr/>
        </p:nvSpPr>
        <p:spPr>
          <a:xfrm>
            <a:off x="8616289" y="3757287"/>
            <a:ext cx="643407" cy="3231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kumimoji="0" lang="ko-KR" altLang="en-US" sz="1500" b="0" i="0" u="none" strike="noStrike" kern="1200" cap="none" normalizeH="0" baseline="0" noProof="0" dirty="0" smtClean="0">
                <a:ln>
                  <a:noFill/>
                </a:ln>
                <a:gradFill>
                  <a:gsLst>
                    <a:gs pos="0">
                      <a:srgbClr val="424242"/>
                    </a:gs>
                    <a:gs pos="35000">
                      <a:srgbClr val="424242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통합</a:t>
            </a:r>
            <a:endParaRPr lang="ko-KR" altLang="en-US" sz="1500" dirty="0">
              <a:gradFill>
                <a:gsLst>
                  <a:gs pos="0">
                    <a:srgbClr val="424242"/>
                  </a:gs>
                  <a:gs pos="35000">
                    <a:srgbClr val="424242"/>
                  </a:gs>
                </a:gsLst>
                <a:lin ang="5400000" scaled="1"/>
              </a:gradFill>
            </a:endParaRPr>
          </a:p>
        </p:txBody>
      </p:sp>
      <p:pic>
        <p:nvPicPr>
          <p:cNvPr id="68" name="그래픽 67">
            <a:extLst>
              <a:ext uri="{FF2B5EF4-FFF2-40B4-BE49-F238E27FC236}">
                <a16:creationId xmlns:a16="http://schemas.microsoft.com/office/drawing/2014/main" id="{32E1C840-1B27-4F21-A2E8-7CD9DDF1A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21500" y="4247708"/>
            <a:ext cx="331199" cy="432000"/>
          </a:xfrm>
          <a:prstGeom prst="rect">
            <a:avLst/>
          </a:prstGeom>
        </p:spPr>
      </p:pic>
      <p:pic>
        <p:nvPicPr>
          <p:cNvPr id="69" name="그래픽 68">
            <a:extLst>
              <a:ext uri="{FF2B5EF4-FFF2-40B4-BE49-F238E27FC236}">
                <a16:creationId xmlns:a16="http://schemas.microsoft.com/office/drawing/2014/main" id="{9E9A9EDA-6FB5-472A-9B90-7237925F2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170351" y="1957994"/>
            <a:ext cx="356176" cy="474901"/>
          </a:xfrm>
          <a:prstGeom prst="rect">
            <a:avLst/>
          </a:prstGeom>
        </p:spPr>
      </p:pic>
      <p:pic>
        <p:nvPicPr>
          <p:cNvPr id="70" name="그래픽 69">
            <a:extLst>
              <a:ext uri="{FF2B5EF4-FFF2-40B4-BE49-F238E27FC236}">
                <a16:creationId xmlns:a16="http://schemas.microsoft.com/office/drawing/2014/main" id="{812FC2B5-33CF-477E-ABE6-FEFD9E1040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548192" y="4883626"/>
            <a:ext cx="407907" cy="407907"/>
          </a:xfrm>
          <a:prstGeom prst="rect">
            <a:avLst/>
          </a:prstGeom>
        </p:spPr>
      </p:pic>
      <p:pic>
        <p:nvPicPr>
          <p:cNvPr id="71" name="그래픽 70">
            <a:extLst>
              <a:ext uri="{FF2B5EF4-FFF2-40B4-BE49-F238E27FC236}">
                <a16:creationId xmlns:a16="http://schemas.microsoft.com/office/drawing/2014/main" id="{71AEA27E-CB4C-4F8A-B3F0-6A3394955C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505468" y="4194650"/>
            <a:ext cx="360000" cy="360000"/>
          </a:xfrm>
          <a:prstGeom prst="rect">
            <a:avLst/>
          </a:prstGeom>
        </p:spPr>
      </p:pic>
      <p:pic>
        <p:nvPicPr>
          <p:cNvPr id="72" name="그래픽 71">
            <a:extLst>
              <a:ext uri="{FF2B5EF4-FFF2-40B4-BE49-F238E27FC236}">
                <a16:creationId xmlns:a16="http://schemas.microsoft.com/office/drawing/2014/main" id="{25DBA757-F613-4689-A3E0-5C71E152CE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022897" y="1947702"/>
            <a:ext cx="364088" cy="4499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5812C91-D39B-43BF-A634-2CD26BBF5E4E}"/>
              </a:ext>
            </a:extLst>
          </p:cNvPr>
          <p:cNvSpPr txBox="1"/>
          <p:nvPr/>
        </p:nvSpPr>
        <p:spPr>
          <a:xfrm>
            <a:off x="480811" y="2024064"/>
            <a:ext cx="5881132" cy="14219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US" altLang="ko-KR" sz="2400" spc="-100" dirty="0" smtClean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Live AD +</a:t>
            </a:r>
            <a:r>
              <a:rPr lang="ko-KR" altLang="en-US" sz="2400" spc="-100" dirty="0" smtClean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는 </a:t>
            </a:r>
            <a:r>
              <a:rPr lang="en-US" altLang="ko-KR" sz="2400" spc="-100" dirty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/>
            </a:r>
            <a:br>
              <a:rPr lang="en-US" altLang="ko-KR" sz="2400" spc="-100" dirty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</a:br>
            <a:r>
              <a:rPr lang="en-US" altLang="ko-KR" sz="2400" spc="-100" dirty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KT</a:t>
            </a:r>
            <a:r>
              <a:rPr lang="ko-KR" altLang="en-US" sz="2400" spc="-100" dirty="0" smtClean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그룹 채널에 송출</a:t>
            </a:r>
            <a:r>
              <a:rPr lang="ko-KR" altLang="en-US" sz="2400" spc="-100" dirty="0" smtClean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되는</a:t>
            </a:r>
            <a:r>
              <a:rPr lang="ko-KR" altLang="en-US" sz="2400" spc="-100" dirty="0" smtClean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en-US" altLang="ko-KR" sz="2400" spc="-100" dirty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/>
            </a:r>
            <a:br>
              <a:rPr lang="en-US" altLang="ko-KR" sz="2400" spc="-100" dirty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</a:br>
            <a:r>
              <a:rPr lang="ko-KR" altLang="en-US" sz="2400" spc="-100" dirty="0" smtClean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실시간 방송광고 </a:t>
            </a:r>
            <a:r>
              <a:rPr lang="ko-KR" altLang="en-US" sz="2400" spc="-100" dirty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상품</a:t>
            </a:r>
            <a:r>
              <a:rPr lang="ko-KR" altLang="en-US" sz="2400" spc="-100" dirty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입니다</a:t>
            </a:r>
            <a:r>
              <a:rPr lang="en-US" altLang="ko-KR" sz="2400" spc="-100" dirty="0">
                <a:gradFill>
                  <a:gsLst>
                    <a:gs pos="0">
                      <a:schemeClr val="bg1"/>
                    </a:gs>
                    <a:gs pos="28000">
                      <a:schemeClr val="bg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. 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596453" y="490208"/>
            <a:ext cx="2859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>
            <a:extLst>
              <a:ext uri="{FF2B5EF4-FFF2-40B4-BE49-F238E27FC236}">
                <a16:creationId xmlns:a16="http://schemas.microsoft.com/office/drawing/2014/main" id="{29D2C320-DAA1-4875-BF09-AB2B1C15C08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00" y="3818665"/>
            <a:ext cx="230558" cy="1884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A866F5-F80F-4F6B-A8BE-B77273670CCC}"/>
              </a:ext>
            </a:extLst>
          </p:cNvPr>
          <p:cNvSpPr txBox="1"/>
          <p:nvPr/>
        </p:nvSpPr>
        <p:spPr>
          <a:xfrm>
            <a:off x="8322061" y="4027655"/>
            <a:ext cx="1050820" cy="3231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500" b="1" dirty="0" err="1" smtClean="0">
                <a:gradFill>
                  <a:gsLst>
                    <a:gs pos="0">
                      <a:srgbClr val="424242"/>
                    </a:gs>
                    <a:gs pos="35000">
                      <a:srgbClr val="424242"/>
                    </a:gs>
                  </a:gsLst>
                  <a:lin ang="5400000" scaled="1"/>
                </a:gradFill>
              </a:rPr>
              <a:t>LiveAD</a:t>
            </a:r>
            <a:r>
              <a:rPr lang="en-US" altLang="ko-KR" sz="1500" b="1" dirty="0" smtClean="0">
                <a:gradFill>
                  <a:gsLst>
                    <a:gs pos="0">
                      <a:srgbClr val="424242"/>
                    </a:gs>
                    <a:gs pos="35000">
                      <a:srgbClr val="424242"/>
                    </a:gs>
                  </a:gsLst>
                  <a:lin ang="5400000" scaled="1"/>
                </a:gradFill>
              </a:rPr>
              <a:t>+</a:t>
            </a:r>
            <a:endParaRPr lang="ko-KR" altLang="en-US" sz="1500" b="1" dirty="0">
              <a:gradFill>
                <a:gsLst>
                  <a:gs pos="0">
                    <a:srgbClr val="424242"/>
                  </a:gs>
                  <a:gs pos="35000">
                    <a:srgbClr val="424242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898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직사각형 74"/>
          <p:cNvSpPr/>
          <p:nvPr/>
        </p:nvSpPr>
        <p:spPr>
          <a:xfrm>
            <a:off x="0" y="1138518"/>
            <a:ext cx="12191999" cy="5270650"/>
          </a:xfrm>
          <a:prstGeom prst="rect">
            <a:avLst/>
          </a:prstGeom>
          <a:solidFill>
            <a:srgbClr val="ECF1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1414E1A0-A221-45CD-8852-A8EF1D7F6C68}"/>
              </a:ext>
            </a:extLst>
          </p:cNvPr>
          <p:cNvGrpSpPr/>
          <p:nvPr/>
        </p:nvGrpSpPr>
        <p:grpSpPr>
          <a:xfrm>
            <a:off x="1693703" y="1581289"/>
            <a:ext cx="7060246" cy="2826295"/>
            <a:chOff x="1693703" y="1581289"/>
            <a:chExt cx="7060246" cy="2826295"/>
          </a:xfrm>
        </p:grpSpPr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5355B6DA-DBCA-439C-9341-EC2FD97FB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3703" y="1581289"/>
              <a:ext cx="7060246" cy="2826295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68434557-A710-498D-8E21-5B399FC44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883" y="3058705"/>
              <a:ext cx="555517" cy="127306"/>
            </a:xfrm>
            <a:prstGeom prst="rect">
              <a:avLst/>
            </a:prstGeom>
          </p:spPr>
        </p:pic>
      </p:grp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5C4A8B5D-9AE4-481D-9576-94833E793FD9}"/>
              </a:ext>
            </a:extLst>
          </p:cNvPr>
          <p:cNvSpPr/>
          <p:nvPr/>
        </p:nvSpPr>
        <p:spPr>
          <a:xfrm>
            <a:off x="479425" y="4610883"/>
            <a:ext cx="5388574" cy="1512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AAA0BA"/>
            </a:solidFill>
          </a:ln>
          <a:effectLst>
            <a:outerShdw dist="88900" dir="2700000" algn="tl" rotWithShape="0">
              <a:srgbClr val="270A5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E97233-D02A-4B83-989D-58CBF61E0FD8}"/>
              </a:ext>
            </a:extLst>
          </p:cNvPr>
          <p:cNvSpPr txBox="1"/>
          <p:nvPr/>
        </p:nvSpPr>
        <p:spPr>
          <a:xfrm>
            <a:off x="822122" y="4850477"/>
            <a:ext cx="8560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n-cs"/>
              </a:rPr>
              <a:t>IPTV No.1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695D78-0939-41F2-93A0-3D52937CC06E}"/>
              </a:ext>
            </a:extLst>
          </p:cNvPr>
          <p:cNvSpPr txBox="1"/>
          <p:nvPr/>
        </p:nvSpPr>
        <p:spPr>
          <a:xfrm>
            <a:off x="4836282" y="4742756"/>
            <a:ext cx="734176" cy="430887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770</a:t>
            </a:r>
            <a:r>
              <a:rPr kumimoji="0" lang="ko-KR" alt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만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3C74B6-A4EC-430D-B279-4C128D86C9F0}"/>
              </a:ext>
            </a:extLst>
          </p:cNvPr>
          <p:cNvSpPr txBox="1"/>
          <p:nvPr/>
        </p:nvSpPr>
        <p:spPr>
          <a:xfrm>
            <a:off x="822122" y="5281149"/>
            <a:ext cx="114614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위성방송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No.1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CAB291-941E-4DB9-AAF2-115658A6ACFA}"/>
              </a:ext>
            </a:extLst>
          </p:cNvPr>
          <p:cNvSpPr txBox="1"/>
          <p:nvPr/>
        </p:nvSpPr>
        <p:spPr>
          <a:xfrm>
            <a:off x="4836282" y="5173428"/>
            <a:ext cx="734176" cy="430887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380</a:t>
            </a:r>
            <a:r>
              <a:rPr kumimoji="0" lang="ko-KR" alt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만</a:t>
            </a: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83B20729-27AC-4308-989F-9E978C10DD15}"/>
              </a:ext>
            </a:extLst>
          </p:cNvPr>
          <p:cNvSpPr/>
          <p:nvPr/>
        </p:nvSpPr>
        <p:spPr>
          <a:xfrm>
            <a:off x="6313178" y="4610883"/>
            <a:ext cx="5399397" cy="1512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AAA0BA"/>
            </a:solidFill>
          </a:ln>
          <a:effectLst>
            <a:outerShdw dist="88900" dir="2700000" algn="tl" rotWithShape="0">
              <a:srgbClr val="270A5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7499A0-2600-4C82-B426-58FAF724B60C}"/>
              </a:ext>
            </a:extLst>
          </p:cNvPr>
          <p:cNvSpPr txBox="1"/>
          <p:nvPr/>
        </p:nvSpPr>
        <p:spPr>
          <a:xfrm>
            <a:off x="6654522" y="4850477"/>
            <a:ext cx="268022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IPTV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와 위성방송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케이블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TV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의 제휴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F83462-7F1A-4BAD-87B0-A5E903D2C5A0}"/>
              </a:ext>
            </a:extLst>
          </p:cNvPr>
          <p:cNvSpPr txBox="1"/>
          <p:nvPr/>
        </p:nvSpPr>
        <p:spPr>
          <a:xfrm>
            <a:off x="10230140" y="5320899"/>
            <a:ext cx="1008289" cy="430887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1,280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만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51D498-7816-4CEA-AA27-1D635A9B5027}"/>
              </a:ext>
            </a:extLst>
          </p:cNvPr>
          <p:cNvSpPr txBox="1"/>
          <p:nvPr/>
        </p:nvSpPr>
        <p:spPr>
          <a:xfrm>
            <a:off x="479425" y="6461987"/>
            <a:ext cx="34528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※ </a:t>
            </a:r>
            <a:r>
              <a:rPr kumimoji="0" lang="ko-KR" alt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커버리지 자료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:</a:t>
            </a:r>
            <a:r>
              <a:rPr kumimoji="0" lang="ko-KR" altLang="en-US" sz="7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매체사별</a:t>
            </a:r>
            <a:r>
              <a:rPr kumimoji="0" lang="ko-KR" altLang="en-US" sz="7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22.04</a:t>
            </a:r>
            <a:r>
              <a:rPr kumimoji="0" lang="en-US" altLang="ko-KR" sz="700" b="0" i="0" u="none" strike="noStrike" kern="1200" cap="none" spc="0" normalizeH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IR </a:t>
            </a:r>
            <a:r>
              <a:rPr kumimoji="0" lang="ko-KR" altLang="en-US" sz="700" b="0" i="0" u="none" strike="noStrike" kern="1200" cap="none" spc="0" normalizeH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자료 및 내부 확인 </a:t>
            </a:r>
            <a:r>
              <a:rPr kumimoji="0" lang="ko-KR" altLang="en-US" sz="700" b="0" i="0" u="none" strike="noStrike" kern="1200" cap="none" spc="0" normalizeH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자료 </a:t>
            </a:r>
            <a:r>
              <a:rPr kumimoji="0" lang="ko-KR" altLang="en-US" sz="700" b="0" i="0" u="none" strike="noStrike" kern="1200" cap="none" spc="0" normalizeH="0" noProof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기준의</a:t>
            </a:r>
            <a:r>
              <a:rPr kumimoji="0" lang="en-US" altLang="ko-KR" sz="7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kumimoji="0" lang="ko-KR" altLang="en-US" sz="700" b="0" i="0" u="none" strike="noStrike" kern="1200" cap="none" spc="0" normalizeH="0" noProof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실시간 광고 송출 </a:t>
            </a:r>
            <a:r>
              <a:rPr kumimoji="0" lang="en-US" altLang="ko-KR" sz="7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STB </a:t>
            </a:r>
            <a:r>
              <a:rPr kumimoji="0" lang="ko-KR" altLang="en-US" sz="700" b="0" i="0" u="none" strike="noStrike" kern="1200" cap="none" spc="0" normalizeH="0" noProof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대상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8571C81-159B-4757-8A0C-F69EFD8187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46" y="4850394"/>
            <a:ext cx="940850" cy="21561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6E255CA-9989-4AFB-8B29-3443795D59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46" y="5299817"/>
            <a:ext cx="827155" cy="219598"/>
          </a:xfrm>
          <a:prstGeom prst="rect">
            <a:avLst/>
          </a:prstGeom>
        </p:spPr>
      </p:pic>
      <p:sp>
        <p:nvSpPr>
          <p:cNvPr id="40" name="사각형: 둥근 위쪽 모서리 39">
            <a:extLst>
              <a:ext uri="{FF2B5EF4-FFF2-40B4-BE49-F238E27FC236}">
                <a16:creationId xmlns:a16="http://schemas.microsoft.com/office/drawing/2014/main" id="{2512565C-5D19-46C0-A628-782912BD6351}"/>
              </a:ext>
            </a:extLst>
          </p:cNvPr>
          <p:cNvSpPr/>
          <p:nvPr/>
        </p:nvSpPr>
        <p:spPr>
          <a:xfrm>
            <a:off x="8278195" y="1846412"/>
            <a:ext cx="2570556" cy="342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AEC5"/>
          </a:solidFill>
          <a:ln w="3175">
            <a:solidFill>
              <a:srgbClr val="1BAEC5"/>
            </a:solidFill>
          </a:ln>
          <a:effectLst>
            <a:outerShdw dist="88900" dir="2700000" algn="tl" rotWithShape="0">
              <a:srgbClr val="270A5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1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유료방송 점유율</a:t>
            </a:r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ABBF901B-A3F2-4D38-AB2D-167006454195}"/>
              </a:ext>
            </a:extLst>
          </p:cNvPr>
          <p:cNvSpPr/>
          <p:nvPr/>
        </p:nvSpPr>
        <p:spPr>
          <a:xfrm flipH="1">
            <a:off x="8073899" y="2188716"/>
            <a:ext cx="2776981" cy="2108678"/>
          </a:xfrm>
          <a:custGeom>
            <a:avLst/>
            <a:gdLst>
              <a:gd name="connsiteX0" fmla="*/ 2465482 w 2669774"/>
              <a:gd name="connsiteY0" fmla="*/ 0 h 2004061"/>
              <a:gd name="connsiteX1" fmla="*/ 0 w 2669774"/>
              <a:gd name="connsiteY1" fmla="*/ 0 h 2004061"/>
              <a:gd name="connsiteX2" fmla="*/ 0 w 2669774"/>
              <a:gd name="connsiteY2" fmla="*/ 1786359 h 2004061"/>
              <a:gd name="connsiteX3" fmla="*/ 217701 w 2669774"/>
              <a:gd name="connsiteY3" fmla="*/ 2004060 h 2004061"/>
              <a:gd name="connsiteX4" fmla="*/ 1456973 w 2669774"/>
              <a:gd name="connsiteY4" fmla="*/ 2004060 h 2004061"/>
              <a:gd name="connsiteX5" fmla="*/ 1997384 w 2669774"/>
              <a:gd name="connsiteY5" fmla="*/ 2004060 h 2004061"/>
              <a:gd name="connsiteX6" fmla="*/ 1997384 w 2669774"/>
              <a:gd name="connsiteY6" fmla="*/ 2004061 h 2004061"/>
              <a:gd name="connsiteX7" fmla="*/ 2465482 w 2669774"/>
              <a:gd name="connsiteY7" fmla="*/ 2004061 h 2004061"/>
              <a:gd name="connsiteX8" fmla="*/ 2465482 w 2669774"/>
              <a:gd name="connsiteY8" fmla="*/ 2004060 h 2004061"/>
              <a:gd name="connsiteX9" fmla="*/ 2669774 w 2669774"/>
              <a:gd name="connsiteY9" fmla="*/ 2004060 h 2004061"/>
              <a:gd name="connsiteX10" fmla="*/ 2486302 w 2669774"/>
              <a:gd name="connsiteY10" fmla="*/ 1854502 h 2004061"/>
              <a:gd name="connsiteX11" fmla="*/ 2465482 w 2669774"/>
              <a:gd name="connsiteY11" fmla="*/ 1803559 h 2004061"/>
              <a:gd name="connsiteX12" fmla="*/ 2465482 w 2669774"/>
              <a:gd name="connsiteY12" fmla="*/ 1786359 h 2004061"/>
              <a:gd name="connsiteX13" fmla="*/ 2465482 w 2669774"/>
              <a:gd name="connsiteY13" fmla="*/ 1535963 h 200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69774" h="2004061">
                <a:moveTo>
                  <a:pt x="2465482" y="0"/>
                </a:moveTo>
                <a:lnTo>
                  <a:pt x="0" y="0"/>
                </a:lnTo>
                <a:lnTo>
                  <a:pt x="0" y="1786359"/>
                </a:lnTo>
                <a:cubicBezTo>
                  <a:pt x="0" y="1906592"/>
                  <a:pt x="97468" y="2004060"/>
                  <a:pt x="217701" y="2004060"/>
                </a:cubicBezTo>
                <a:lnTo>
                  <a:pt x="1456973" y="2004060"/>
                </a:lnTo>
                <a:lnTo>
                  <a:pt x="1997384" y="2004060"/>
                </a:lnTo>
                <a:lnTo>
                  <a:pt x="1997384" y="2004061"/>
                </a:lnTo>
                <a:lnTo>
                  <a:pt x="2465482" y="2004061"/>
                </a:lnTo>
                <a:lnTo>
                  <a:pt x="2465482" y="2004060"/>
                </a:lnTo>
                <a:lnTo>
                  <a:pt x="2669774" y="2004060"/>
                </a:lnTo>
                <a:cubicBezTo>
                  <a:pt x="2596469" y="2004060"/>
                  <a:pt x="2530781" y="1946106"/>
                  <a:pt x="2486302" y="1854502"/>
                </a:cubicBezTo>
                <a:lnTo>
                  <a:pt x="2465482" y="1803559"/>
                </a:lnTo>
                <a:lnTo>
                  <a:pt x="2465482" y="1786359"/>
                </a:lnTo>
                <a:lnTo>
                  <a:pt x="2465482" y="1535963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dist="88900" dir="2700000" algn="tl" rotWithShape="0">
              <a:srgbClr val="270A5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2" name="차트 41">
            <a:extLst>
              <a:ext uri="{FF2B5EF4-FFF2-40B4-BE49-F238E27FC236}">
                <a16:creationId xmlns:a16="http://schemas.microsoft.com/office/drawing/2014/main" id="{FB9DAC6D-3B19-4064-A819-C6FE1D1180A4}"/>
              </a:ext>
            </a:extLst>
          </p:cNvPr>
          <p:cNvGraphicFramePr/>
          <p:nvPr>
            <p:extLst/>
          </p:nvPr>
        </p:nvGraphicFramePr>
        <p:xfrm>
          <a:off x="8765875" y="2444518"/>
          <a:ext cx="1490122" cy="149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3" name="그룹 42">
            <a:extLst>
              <a:ext uri="{FF2B5EF4-FFF2-40B4-BE49-F238E27FC236}">
                <a16:creationId xmlns:a16="http://schemas.microsoft.com/office/drawing/2014/main" id="{224D9C02-3A9F-4C65-8766-D9418DDB7CB6}"/>
              </a:ext>
            </a:extLst>
          </p:cNvPr>
          <p:cNvGrpSpPr/>
          <p:nvPr/>
        </p:nvGrpSpPr>
        <p:grpSpPr>
          <a:xfrm>
            <a:off x="10196853" y="2608611"/>
            <a:ext cx="765787" cy="1031330"/>
            <a:chOff x="10456813" y="2466360"/>
            <a:chExt cx="765787" cy="1031330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29D2C320-DAA1-4875-BF09-AB2B1C15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4426" y="2466360"/>
              <a:ext cx="240688" cy="19673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A65D7D-BC55-48AC-8CC3-008BCA0CC491}"/>
                </a:ext>
              </a:extLst>
            </p:cNvPr>
            <p:cNvSpPr txBox="1"/>
            <p:nvPr/>
          </p:nvSpPr>
          <p:spPr>
            <a:xfrm>
              <a:off x="10456813" y="2845234"/>
              <a:ext cx="343043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/>
            <a:p>
              <a:r>
                <a:rPr lang="en-US" altLang="ko-KR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42</a:t>
              </a:r>
              <a:r>
                <a:rPr lang="en-US" altLang="ko-KR" sz="11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%</a:t>
              </a:r>
              <a:endParaRPr lang="ko-KR" altLang="en-US" sz="11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54AF0DA-91C5-46F1-A7C1-938DAE07911E}"/>
                </a:ext>
              </a:extLst>
            </p:cNvPr>
            <p:cNvSpPr txBox="1"/>
            <p:nvPr/>
          </p:nvSpPr>
          <p:spPr>
            <a:xfrm>
              <a:off x="10456813" y="3128358"/>
              <a:ext cx="76578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>
                <a:defRPr sz="1200"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defRPr>
              </a:lvl1pPr>
            </a:lstStyle>
            <a:p>
              <a: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점유율</a:t>
              </a:r>
              <a:endPara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endParaRPr>
            </a:p>
            <a:p>
              <a:r>
                <a:rPr lang="en-US" altLang="ko-KR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1</a:t>
              </a:r>
              <a:r>
                <a:rPr lang="ko-KR" altLang="en-US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위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FB318E8-F45B-41B6-96D3-828620EDB2E1}"/>
              </a:ext>
            </a:extLst>
          </p:cNvPr>
          <p:cNvSpPr txBox="1"/>
          <p:nvPr/>
        </p:nvSpPr>
        <p:spPr>
          <a:xfrm>
            <a:off x="8487227" y="2442239"/>
            <a:ext cx="42479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algn="r"/>
            <a: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LG</a:t>
            </a:r>
            <a:r>
              <a:rPr lang="ko-KR" altLang="en-US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계열</a:t>
            </a:r>
            <a:endParaRPr lang="en-US" altLang="ko-KR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algn="r"/>
            <a:r>
              <a:rPr lang="en-US" altLang="ko-KR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34%</a:t>
            </a:r>
            <a:endParaRPr lang="ko-KR" altLang="en-US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94BE65-BD74-4EB6-814F-C4060A1CD824}"/>
              </a:ext>
            </a:extLst>
          </p:cNvPr>
          <p:cNvSpPr txBox="1"/>
          <p:nvPr/>
        </p:nvSpPr>
        <p:spPr>
          <a:xfrm>
            <a:off x="9012876" y="3862296"/>
            <a:ext cx="43120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algn="r"/>
            <a: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SK</a:t>
            </a:r>
            <a:r>
              <a:rPr lang="ko-KR" altLang="en-US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계열</a:t>
            </a:r>
            <a:endParaRPr lang="en-US" altLang="ko-KR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algn="r"/>
            <a:r>
              <a:rPr lang="en-US" altLang="ko-KR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23%</a:t>
            </a:r>
            <a:endParaRPr lang="ko-KR" altLang="en-US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1322D6-E320-4F92-B8BB-54744420EE54}"/>
              </a:ext>
            </a:extLst>
          </p:cNvPr>
          <p:cNvSpPr txBox="1"/>
          <p:nvPr/>
        </p:nvSpPr>
        <p:spPr>
          <a:xfrm>
            <a:off x="7086140" y="2728437"/>
            <a:ext cx="912019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kumimoji="0" lang="en-US" altLang="ko-KR" sz="1600" b="0" i="0" u="none" strike="noStrike" kern="1200" cap="none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24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ARA</a:t>
            </a:r>
            <a:endParaRPr lang="ko-KR" altLang="en-US" sz="1100" dirty="0">
              <a:gradFill>
                <a:gsLst>
                  <a:gs pos="0">
                    <a:schemeClr val="bg1"/>
                  </a:gs>
                  <a:gs pos="24000">
                    <a:schemeClr val="bg1"/>
                  </a:gs>
                </a:gsLst>
                <a:lin ang="5400000" scaled="1"/>
              </a:gradFill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7A21B80E-D8EC-48A6-AEDD-546EEC8DE3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2811571"/>
            <a:ext cx="598989" cy="157480"/>
          </a:xfrm>
          <a:prstGeom prst="rect">
            <a:avLst/>
          </a:prstGeom>
        </p:spPr>
      </p:pic>
      <p:pic>
        <p:nvPicPr>
          <p:cNvPr id="1026" name="Picture 2" descr="HCN - 나무위키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623"/>
          <a:stretch/>
        </p:blipFill>
        <p:spPr bwMode="auto">
          <a:xfrm>
            <a:off x="3620146" y="5731155"/>
            <a:ext cx="512502" cy="22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6654522" y="5426543"/>
            <a:ext cx="2834719" cy="219598"/>
            <a:chOff x="6715482" y="5734266"/>
            <a:chExt cx="2834719" cy="219598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A79988EF-896F-4B4D-8A96-93EA94DCBA0A}"/>
                </a:ext>
              </a:extLst>
            </p:cNvPr>
            <p:cNvGrpSpPr/>
            <p:nvPr/>
          </p:nvGrpSpPr>
          <p:grpSpPr>
            <a:xfrm>
              <a:off x="6715482" y="5734266"/>
              <a:ext cx="2038467" cy="219598"/>
              <a:chOff x="8350763" y="5745933"/>
              <a:chExt cx="1386987" cy="149416"/>
            </a:xfrm>
          </p:grpSpPr>
          <p:pic>
            <p:nvPicPr>
              <p:cNvPr id="34" name="그림 33">
                <a:extLst>
                  <a:ext uri="{FF2B5EF4-FFF2-40B4-BE49-F238E27FC236}">
                    <a16:creationId xmlns:a16="http://schemas.microsoft.com/office/drawing/2014/main" id="{016F34AD-4349-4982-81BD-F97C47C18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763" y="5749920"/>
                <a:ext cx="617204" cy="141442"/>
              </a:xfrm>
              <a:prstGeom prst="rect">
                <a:avLst/>
              </a:prstGeom>
            </p:spPr>
          </p:pic>
          <p:pic>
            <p:nvPicPr>
              <p:cNvPr id="35" name="그림 34">
                <a:extLst>
                  <a:ext uri="{FF2B5EF4-FFF2-40B4-BE49-F238E27FC236}">
                    <a16:creationId xmlns:a16="http://schemas.microsoft.com/office/drawing/2014/main" id="{A84D6C6E-111B-4F56-9977-927385E12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948" y="5745933"/>
                <a:ext cx="562802" cy="149416"/>
              </a:xfrm>
              <a:prstGeom prst="rect">
                <a:avLst/>
              </a:prstGeom>
            </p:spPr>
          </p:pic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C29109CB-93C0-4A10-AE4F-52CADB9A4F45}"/>
                  </a:ext>
                </a:extLst>
              </p:cNvPr>
              <p:cNvGrpSpPr/>
              <p:nvPr/>
            </p:nvGrpSpPr>
            <p:grpSpPr>
              <a:xfrm>
                <a:off x="9014090" y="5774841"/>
                <a:ext cx="91601" cy="91600"/>
                <a:chOff x="1506027" y="1592500"/>
                <a:chExt cx="91601" cy="91600"/>
              </a:xfrm>
            </p:grpSpPr>
            <p:cxnSp>
              <p:nvCxnSpPr>
                <p:cNvPr id="13" name="직선 연결선 12">
                  <a:extLst>
                    <a:ext uri="{FF2B5EF4-FFF2-40B4-BE49-F238E27FC236}">
                      <a16:creationId xmlns:a16="http://schemas.microsoft.com/office/drawing/2014/main" id="{332167E7-22B9-483D-B0DF-C6A05C6E0F0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1506027" y="1592500"/>
                  <a:ext cx="91600" cy="9160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직선 연결선 36">
                  <a:extLst>
                    <a:ext uri="{FF2B5EF4-FFF2-40B4-BE49-F238E27FC236}">
                      <a16:creationId xmlns:a16="http://schemas.microsoft.com/office/drawing/2014/main" id="{163EBF43-9A10-40FF-BA2E-8DDF80683C4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1506028" y="1592500"/>
                  <a:ext cx="91600" cy="9160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332167E7-22B9-483D-B0DF-C6A05C6E0F0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8897787" y="5776753"/>
              <a:ext cx="134626" cy="134625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163EBF43-9A10-40FF-BA2E-8DDF80683C4F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8901242" y="5776753"/>
              <a:ext cx="134626" cy="134625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2" descr="HCN - 나무위키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23"/>
            <a:stretch/>
          </p:blipFill>
          <p:spPr bwMode="auto">
            <a:xfrm>
              <a:off x="9133963" y="5752363"/>
              <a:ext cx="416238" cy="183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03C74B6-A4EC-430D-B279-4C128D86C9F0}"/>
              </a:ext>
            </a:extLst>
          </p:cNvPr>
          <p:cNvSpPr txBox="1"/>
          <p:nvPr/>
        </p:nvSpPr>
        <p:spPr>
          <a:xfrm>
            <a:off x="822122" y="5736343"/>
            <a:ext cx="9056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</a:rPr>
              <a:t>케이블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No.1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2CAB291-941E-4DB9-AAF2-115658A6ACFA}"/>
              </a:ext>
            </a:extLst>
          </p:cNvPr>
          <p:cNvSpPr txBox="1"/>
          <p:nvPr/>
        </p:nvSpPr>
        <p:spPr>
          <a:xfrm>
            <a:off x="4836282" y="5628622"/>
            <a:ext cx="734176" cy="430887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130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94BE65-BD74-4EB6-814F-C4060A1CD824}"/>
              </a:ext>
            </a:extLst>
          </p:cNvPr>
          <p:cNvSpPr txBox="1"/>
          <p:nvPr/>
        </p:nvSpPr>
        <p:spPr>
          <a:xfrm>
            <a:off x="10076497" y="2817169"/>
            <a:ext cx="7178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algn="r"/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통합상품</a:t>
            </a:r>
            <a:endParaRPr lang="en-US" altLang="ko-KR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03C74B6-A4EC-430D-B279-4C128D86C9F0}"/>
              </a:ext>
            </a:extLst>
          </p:cNvPr>
          <p:cNvSpPr txBox="1"/>
          <p:nvPr/>
        </p:nvSpPr>
        <p:spPr>
          <a:xfrm>
            <a:off x="9998371" y="2580805"/>
            <a:ext cx="1490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51D498-7816-4CEA-AA27-1D635A9B5027}"/>
              </a:ext>
            </a:extLst>
          </p:cNvPr>
          <p:cNvSpPr txBox="1"/>
          <p:nvPr/>
        </p:nvSpPr>
        <p:spPr>
          <a:xfrm>
            <a:off x="479425" y="6597461"/>
            <a:ext cx="407323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※</a:t>
            </a:r>
            <a:r>
              <a:rPr kumimoji="0" lang="en-US" altLang="ko-KR" sz="700" b="0" i="0" u="none" strike="noStrike" kern="1200" cap="none" spc="0" normalizeH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HCN </a:t>
            </a:r>
            <a:r>
              <a:rPr kumimoji="0" lang="ko-KR" altLang="en-US" sz="700" b="0" i="0" u="none" strike="noStrike" kern="1200" cap="none" spc="0" normalizeH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커버리지 송출은 별도 협의에 따름 </a:t>
            </a:r>
            <a:r>
              <a:rPr kumimoji="0" lang="en-US" altLang="ko-KR" sz="700" b="0" i="0" u="none" strike="noStrike" kern="1200" cap="none" spc="0" normalizeH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(’22.09 </a:t>
            </a:r>
            <a:r>
              <a:rPr kumimoji="0" lang="ko-KR" altLang="en-US" sz="700" b="0" i="0" u="none" strike="noStrike" kern="1200" cap="none" spc="0" normalizeH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일괄 청약 </a:t>
            </a:r>
            <a:r>
              <a:rPr kumimoji="0" lang="ko-KR" altLang="en-US" sz="700" b="0" i="0" u="none" strike="noStrike" kern="1200" cap="none" spc="0" normalizeH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가능</a:t>
            </a:r>
            <a:r>
              <a:rPr kumimoji="0" lang="en-US" altLang="ko-KR" sz="7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) / </a:t>
            </a:r>
            <a:r>
              <a:rPr kumimoji="0" lang="ko-KR" altLang="en-US" sz="700" b="0" i="0" u="none" strike="noStrike" kern="1200" cap="none" spc="0" normalizeH="0" noProof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본</a:t>
            </a:r>
            <a:r>
              <a:rPr kumimoji="0" lang="en-US" altLang="ko-KR" sz="7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kumimoji="0" lang="ko-KR" altLang="en-US" sz="700" b="0" i="0" u="none" strike="noStrike" kern="1200" cap="none" spc="0" normalizeH="0" noProof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페이지 내 합산 커버리지에서는 제외됨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51322D6-E320-4F92-B8BB-54744420EE54}"/>
              </a:ext>
            </a:extLst>
          </p:cNvPr>
          <p:cNvSpPr txBox="1"/>
          <p:nvPr/>
        </p:nvSpPr>
        <p:spPr>
          <a:xfrm>
            <a:off x="7101702" y="2961827"/>
            <a:ext cx="912019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kumimoji="0" lang="en-US" altLang="ko-KR" sz="1600" b="0" i="0" u="none" strike="noStrike" kern="1200" cap="none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24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Live</a:t>
            </a:r>
            <a:r>
              <a:rPr kumimoji="0" lang="en-US" altLang="ko-KR" sz="1600" b="0" i="0" u="none" strike="noStrike" kern="1200" cap="none" normalizeH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24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 AD</a:t>
            </a:r>
            <a:endParaRPr lang="ko-KR" altLang="en-US" sz="1100">
              <a:gradFill>
                <a:gsLst>
                  <a:gs pos="0">
                    <a:schemeClr val="bg1"/>
                  </a:gs>
                  <a:gs pos="24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51322D6-E320-4F92-B8BB-54744420EE54}"/>
              </a:ext>
            </a:extLst>
          </p:cNvPr>
          <p:cNvSpPr txBox="1"/>
          <p:nvPr/>
        </p:nvSpPr>
        <p:spPr>
          <a:xfrm>
            <a:off x="6406235" y="2519382"/>
            <a:ext cx="73044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kumimoji="0" lang="en-US" altLang="ko-KR" sz="1400" i="0" u="none" strike="noStrike" kern="1200" cap="none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24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HCN</a:t>
            </a:r>
            <a:endParaRPr lang="ko-KR" altLang="en-US" sz="1050" dirty="0">
              <a:gradFill>
                <a:gsLst>
                  <a:gs pos="0">
                    <a:schemeClr val="bg1"/>
                  </a:gs>
                  <a:gs pos="24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3145A2-1CFB-424C-B15F-B92599E2CED8}"/>
              </a:ext>
            </a:extLst>
          </p:cNvPr>
          <p:cNvSpPr txBox="1"/>
          <p:nvPr/>
        </p:nvSpPr>
        <p:spPr>
          <a:xfrm>
            <a:off x="1143001" y="569603"/>
            <a:ext cx="558845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altLang="ko-KR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1,280</a:t>
            </a:r>
            <a:r>
              <a:rPr lang="ko-KR" altLang="en-US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만 가구의 압도적 커버리지 </a:t>
            </a:r>
            <a:r>
              <a:rPr lang="en-US" altLang="ko-KR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Live AD +</a:t>
            </a:r>
            <a:endParaRPr lang="ko-KR" altLang="en-US" sz="2600" spc="-1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4681C80-C88A-4544-A50D-EF2B707CFF5B}"/>
              </a:ext>
            </a:extLst>
          </p:cNvPr>
          <p:cNvSpPr txBox="1"/>
          <p:nvPr/>
        </p:nvSpPr>
        <p:spPr>
          <a:xfrm>
            <a:off x="536448" y="569603"/>
            <a:ext cx="32701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ED1C24"/>
                    </a:gs>
                    <a:gs pos="100000">
                      <a:srgbClr val="ED1C24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03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D1C24"/>
                  </a:gs>
                  <a:gs pos="100000">
                    <a:srgbClr val="ED1C24"/>
                  </a:gs>
                </a:gsLst>
                <a:lin ang="5400000" scaled="1"/>
              </a:gradFill>
              <a:effectLst/>
              <a:uLnTx/>
              <a:uFillTx/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Nobel-Bold" panose="02000503050000020004" pitchFamily="2" charset="0"/>
            </a:endParaRPr>
          </a:p>
        </p:txBody>
      </p:sp>
      <p:cxnSp>
        <p:nvCxnSpPr>
          <p:cNvPr id="73" name="직선 연결선 72"/>
          <p:cNvCxnSpPr/>
          <p:nvPr/>
        </p:nvCxnSpPr>
        <p:spPr>
          <a:xfrm>
            <a:off x="596453" y="490208"/>
            <a:ext cx="2859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E4B7236-5A3B-A03F-D923-270DA1E7FBA4}"/>
              </a:ext>
            </a:extLst>
          </p:cNvPr>
          <p:cNvSpPr txBox="1"/>
          <p:nvPr/>
        </p:nvSpPr>
        <p:spPr>
          <a:xfrm>
            <a:off x="1185673" y="356243"/>
            <a:ext cx="142346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YOUR DIGITAL MEDIA PATNER</a:t>
            </a: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D1C24"/>
                    </a:gs>
                    <a:gs pos="100000">
                      <a:srgbClr val="ED1C24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.</a:t>
            </a:r>
            <a:endParaRPr kumimoji="0" lang="ko-KR" altLang="en-US" sz="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D1C24"/>
                  </a:gs>
                  <a:gs pos="100000">
                    <a:srgbClr val="ED1C24"/>
                  </a:gs>
                </a:gsLst>
                <a:lin ang="5400000" scaled="1"/>
              </a:gradFill>
              <a:effectLst/>
              <a:uLnTx/>
              <a:uFillTx/>
              <a:latin typeface="HelveticaNeueLT Pro 65 Md" panose="020B0604020202020204" pitchFamily="34" charset="0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사각형: 둥근 위쪽 모서리 84">
            <a:extLst>
              <a:ext uri="{FF2B5EF4-FFF2-40B4-BE49-F238E27FC236}">
                <a16:creationId xmlns:a16="http://schemas.microsoft.com/office/drawing/2014/main" id="{6DD597AD-C7D5-4276-B18A-3674DCEBAD43}"/>
              </a:ext>
            </a:extLst>
          </p:cNvPr>
          <p:cNvSpPr/>
          <p:nvPr/>
        </p:nvSpPr>
        <p:spPr>
          <a:xfrm>
            <a:off x="6816279" y="2582915"/>
            <a:ext cx="4899600" cy="432000"/>
          </a:xfrm>
          <a:prstGeom prst="round2SameRect">
            <a:avLst>
              <a:gd name="adj1" fmla="val 40181"/>
              <a:gd name="adj2" fmla="val 0"/>
            </a:avLst>
          </a:prstGeom>
          <a:solidFill>
            <a:srgbClr val="666666"/>
          </a:solidFill>
          <a:ln w="3175">
            <a:solidFill>
              <a:srgbClr val="666666"/>
            </a:solidFill>
          </a:ln>
          <a:effectLst>
            <a:outerShdw dist="88900" dir="2700000" algn="tl" rotWithShape="0">
              <a:srgbClr val="270A5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ko-KR" sz="1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IPTV VOD</a:t>
            </a:r>
            <a:r>
              <a:rPr lang="ko-KR" altLang="en-US" sz="1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광고 커버리지 </a:t>
            </a:r>
            <a:r>
              <a:rPr lang="en-US" altLang="ko-KR" sz="1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</a:t>
            </a:r>
            <a:r>
              <a:rPr lang="ko-KR" altLang="en-US" sz="1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가구수</a:t>
            </a:r>
            <a:r>
              <a:rPr lang="en-US" altLang="ko-KR" sz="1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)</a:t>
            </a:r>
            <a:endParaRPr lang="ko-KR" altLang="en-US" sz="14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47" name="사각형: 둥근 위쪽 모서리 46">
            <a:extLst>
              <a:ext uri="{FF2B5EF4-FFF2-40B4-BE49-F238E27FC236}">
                <a16:creationId xmlns:a16="http://schemas.microsoft.com/office/drawing/2014/main" id="{CF75436D-2E3A-4F2D-A86E-F732123DC86E}"/>
              </a:ext>
            </a:extLst>
          </p:cNvPr>
          <p:cNvSpPr/>
          <p:nvPr/>
        </p:nvSpPr>
        <p:spPr>
          <a:xfrm>
            <a:off x="6816279" y="3018325"/>
            <a:ext cx="4899600" cy="3104557"/>
          </a:xfrm>
          <a:prstGeom prst="round2SameRect">
            <a:avLst>
              <a:gd name="adj1" fmla="val 0"/>
              <a:gd name="adj2" fmla="val 8537"/>
            </a:avLst>
          </a:prstGeom>
          <a:solidFill>
            <a:schemeClr val="bg1"/>
          </a:solidFill>
          <a:ln w="3175">
            <a:solidFill>
              <a:srgbClr val="AAA0BA"/>
            </a:solidFill>
          </a:ln>
          <a:effectLst>
            <a:outerShdw dist="88900" dir="2700000" algn="tl" rotWithShape="0">
              <a:srgbClr val="270A5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2" name="사각형: 둥근 위쪽 모서리 81">
            <a:extLst>
              <a:ext uri="{FF2B5EF4-FFF2-40B4-BE49-F238E27FC236}">
                <a16:creationId xmlns:a16="http://schemas.microsoft.com/office/drawing/2014/main" id="{166CA7D9-A8BF-470E-B3B7-CC55912F73AD}"/>
              </a:ext>
            </a:extLst>
          </p:cNvPr>
          <p:cNvSpPr/>
          <p:nvPr/>
        </p:nvSpPr>
        <p:spPr>
          <a:xfrm>
            <a:off x="479426" y="2582915"/>
            <a:ext cx="4897704" cy="432000"/>
          </a:xfrm>
          <a:prstGeom prst="round2SameRect">
            <a:avLst>
              <a:gd name="adj1" fmla="val 40181"/>
              <a:gd name="adj2" fmla="val 0"/>
            </a:avLst>
          </a:prstGeom>
          <a:solidFill>
            <a:srgbClr val="666666"/>
          </a:solidFill>
          <a:ln w="3175">
            <a:solidFill>
              <a:srgbClr val="666666"/>
            </a:solidFill>
          </a:ln>
          <a:effectLst>
            <a:outerShdw dist="88900" dir="2700000" algn="tl" rotWithShape="0">
              <a:srgbClr val="270A5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ko-KR" altLang="en-US" sz="1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실시간 상품 커버리지 </a:t>
            </a:r>
            <a:r>
              <a:rPr lang="en-US" altLang="ko-KR" sz="1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</a:t>
            </a:r>
            <a:r>
              <a:rPr lang="ko-KR" altLang="en-US" sz="1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가구수</a:t>
            </a:r>
            <a:r>
              <a:rPr lang="en-US" altLang="ko-KR" sz="1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)</a:t>
            </a:r>
            <a:endParaRPr lang="ko-KR" altLang="en-US" sz="14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A7988E-17E3-47C1-AC34-F73F36CDE775}"/>
              </a:ext>
            </a:extLst>
          </p:cNvPr>
          <p:cNvSpPr txBox="1"/>
          <p:nvPr/>
        </p:nvSpPr>
        <p:spPr>
          <a:xfrm>
            <a:off x="1143001" y="569603"/>
            <a:ext cx="726936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IPTV </a:t>
            </a:r>
            <a:r>
              <a:rPr kumimoji="0" lang="ko-KR" altLang="en-US" sz="2600" b="0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실시간과 </a:t>
            </a:r>
            <a:r>
              <a:rPr kumimoji="0" lang="en-US" altLang="ko-KR" sz="2600" b="0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VOD </a:t>
            </a:r>
            <a:r>
              <a:rPr kumimoji="0" lang="ko-KR" altLang="en-US" sz="2600" b="0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광고 동시 청약으로 효율적 집행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4A7855-D1B2-44F3-A41D-13D14947BFC7}"/>
              </a:ext>
            </a:extLst>
          </p:cNvPr>
          <p:cNvSpPr txBox="1"/>
          <p:nvPr/>
        </p:nvSpPr>
        <p:spPr>
          <a:xfrm>
            <a:off x="536448" y="569603"/>
            <a:ext cx="32701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9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04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0000"/>
                  </a:gs>
                  <a:gs pos="29000">
                    <a:srgbClr val="FF0000"/>
                  </a:gs>
                </a:gsLst>
                <a:lin ang="5400000" scaled="1"/>
              </a:gradFill>
              <a:effectLst/>
              <a:uLnTx/>
              <a:uFillTx/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CF509FA-1E04-41E2-8F76-0500EB9C81CA}"/>
              </a:ext>
            </a:extLst>
          </p:cNvPr>
          <p:cNvSpPr txBox="1"/>
          <p:nvPr/>
        </p:nvSpPr>
        <p:spPr>
          <a:xfrm>
            <a:off x="1185673" y="356243"/>
            <a:ext cx="142346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YOUR DIGITAL MEDIA PATNER</a:t>
            </a:r>
            <a:r>
              <a:rPr kumimoji="0" lang="en-US" altLang="ko-KR" sz="7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ED1C24"/>
                    </a:gs>
                    <a:gs pos="100000">
                      <a:srgbClr val="ED1C24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.</a:t>
            </a:r>
            <a:endParaRPr kumimoji="0" lang="ko-KR" altLang="en-US" sz="7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D1C24"/>
                  </a:gs>
                  <a:gs pos="100000">
                    <a:srgbClr val="ED1C24"/>
                  </a:gs>
                </a:gsLst>
                <a:lin ang="5400000" scaled="1"/>
              </a:gradFill>
              <a:effectLst/>
              <a:uLnTx/>
              <a:uFillTx/>
              <a:latin typeface="HelveticaNeueLT Pro 65 Md" panose="020B0604020202020204" pitchFamily="34" charset="0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161AC88-CC0B-402F-AAE4-12E8081F16A9}"/>
              </a:ext>
            </a:extLst>
          </p:cNvPr>
          <p:cNvGrpSpPr/>
          <p:nvPr/>
        </p:nvGrpSpPr>
        <p:grpSpPr>
          <a:xfrm>
            <a:off x="545654" y="1516600"/>
            <a:ext cx="7285224" cy="399276"/>
            <a:chOff x="545654" y="1516600"/>
            <a:chExt cx="7285224" cy="39927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52BFE5A-AF00-47E1-83D5-3992121888C0}"/>
                </a:ext>
              </a:extLst>
            </p:cNvPr>
            <p:cNvSpPr txBox="1"/>
            <p:nvPr/>
          </p:nvSpPr>
          <p:spPr>
            <a:xfrm>
              <a:off x="751897" y="1516600"/>
              <a:ext cx="7078981" cy="39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500"/>
                </a:spcAft>
              </a:pPr>
              <a:r>
                <a:rPr lang="en-US" altLang="ko-KR" spc="-100" dirty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IPTV 3</a:t>
              </a:r>
              <a:r>
                <a:rPr lang="ko-KR" altLang="en-US" spc="-10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사 매체 제휴로 </a:t>
              </a:r>
              <a:r>
                <a:rPr lang="en-US" altLang="ko-KR" spc="-100" dirty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One Shot </a:t>
              </a:r>
              <a:r>
                <a:rPr lang="ko-KR" altLang="en-US" spc="-10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매체 </a:t>
              </a:r>
              <a:r>
                <a:rPr lang="en-US" altLang="ko-KR" spc="-100" dirty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buying </a:t>
              </a:r>
              <a:r>
                <a:rPr lang="ko-KR" altLang="en-US" spc="-10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가능</a:t>
              </a:r>
            </a:p>
          </p:txBody>
        </p: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BF79D2AC-97D1-4432-869E-8467F4702CB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654" y="1627247"/>
              <a:ext cx="207199" cy="207010"/>
              <a:chOff x="788444" y="3566553"/>
              <a:chExt cx="141520" cy="141391"/>
            </a:xfrm>
          </p:grpSpPr>
          <p:sp>
            <p:nvSpPr>
              <p:cNvPr id="75" name="Freeform 5">
                <a:extLst>
                  <a:ext uri="{FF2B5EF4-FFF2-40B4-BE49-F238E27FC236}">
                    <a16:creationId xmlns:a16="http://schemas.microsoft.com/office/drawing/2014/main" id="{67C6F7B0-A8FE-47A6-A120-D2185B550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965" y="3589575"/>
                <a:ext cx="110346" cy="80152"/>
              </a:xfrm>
              <a:custGeom>
                <a:avLst/>
                <a:gdLst>
                  <a:gd name="T0" fmla="*/ 1692 w 1692"/>
                  <a:gd name="T1" fmla="*/ 155 h 1229"/>
                  <a:gd name="T2" fmla="*/ 1539 w 1692"/>
                  <a:gd name="T3" fmla="*/ 0 h 1229"/>
                  <a:gd name="T4" fmla="*/ 617 w 1692"/>
                  <a:gd name="T5" fmla="*/ 922 h 1229"/>
                  <a:gd name="T6" fmla="*/ 155 w 1692"/>
                  <a:gd name="T7" fmla="*/ 460 h 1229"/>
                  <a:gd name="T8" fmla="*/ 0 w 1692"/>
                  <a:gd name="T9" fmla="*/ 615 h 1229"/>
                  <a:gd name="T10" fmla="*/ 617 w 1692"/>
                  <a:gd name="T11" fmla="*/ 1229 h 1229"/>
                  <a:gd name="T12" fmla="*/ 1692 w 1692"/>
                  <a:gd name="T13" fmla="*/ 155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2" h="1229">
                    <a:moveTo>
                      <a:pt x="1692" y="155"/>
                    </a:moveTo>
                    <a:lnTo>
                      <a:pt x="1539" y="0"/>
                    </a:lnTo>
                    <a:lnTo>
                      <a:pt x="617" y="922"/>
                    </a:lnTo>
                    <a:lnTo>
                      <a:pt x="155" y="460"/>
                    </a:lnTo>
                    <a:lnTo>
                      <a:pt x="0" y="615"/>
                    </a:lnTo>
                    <a:lnTo>
                      <a:pt x="617" y="1229"/>
                    </a:lnTo>
                    <a:lnTo>
                      <a:pt x="1692" y="1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endParaRPr lang="ko-KR" altLang="en-US" sz="1200" spc="-80">
                  <a:gradFill>
                    <a:gsLst>
                      <a:gs pos="0">
                        <a:schemeClr val="tx1"/>
                      </a:gs>
                      <a:gs pos="37000">
                        <a:schemeClr val="tx1"/>
                      </a:gs>
                    </a:gsLst>
                    <a:lin ang="5400000" scaled="1"/>
                  </a:gradFill>
                  <a:latin typeface="Noto Sans CJK KR Light" panose="020B0300000000000000" pitchFamily="34" charset="-127"/>
                  <a:ea typeface="Noto Sans CJK KR Light" panose="020B0300000000000000" pitchFamily="34" charset="-127"/>
                </a:endParaRPr>
              </a:p>
            </p:txBody>
          </p:sp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8B541310-DE9D-4567-B445-2CEFEDD77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44" y="3566553"/>
                <a:ext cx="141520" cy="141391"/>
              </a:xfrm>
              <a:custGeom>
                <a:avLst/>
                <a:gdLst>
                  <a:gd name="T0" fmla="*/ 977 w 1080"/>
                  <a:gd name="T1" fmla="*/ 440 h 1080"/>
                  <a:gd name="T2" fmla="*/ 988 w 1080"/>
                  <a:gd name="T3" fmla="*/ 540 h 1080"/>
                  <a:gd name="T4" fmla="*/ 540 w 1080"/>
                  <a:gd name="T5" fmla="*/ 988 h 1080"/>
                  <a:gd name="T6" fmla="*/ 92 w 1080"/>
                  <a:gd name="T7" fmla="*/ 540 h 1080"/>
                  <a:gd name="T8" fmla="*/ 540 w 1080"/>
                  <a:gd name="T9" fmla="*/ 92 h 1080"/>
                  <a:gd name="T10" fmla="*/ 860 w 1080"/>
                  <a:gd name="T11" fmla="*/ 226 h 1080"/>
                  <a:gd name="T12" fmla="*/ 925 w 1080"/>
                  <a:gd name="T13" fmla="*/ 161 h 1080"/>
                  <a:gd name="T14" fmla="*/ 540 w 1080"/>
                  <a:gd name="T15" fmla="*/ 0 h 1080"/>
                  <a:gd name="T16" fmla="*/ 0 w 1080"/>
                  <a:gd name="T17" fmla="*/ 540 h 1080"/>
                  <a:gd name="T18" fmla="*/ 540 w 1080"/>
                  <a:gd name="T19" fmla="*/ 1080 h 1080"/>
                  <a:gd name="T20" fmla="*/ 1080 w 1080"/>
                  <a:gd name="T21" fmla="*/ 540 h 1080"/>
                  <a:gd name="T22" fmla="*/ 1051 w 1080"/>
                  <a:gd name="T23" fmla="*/ 365 h 1080"/>
                  <a:gd name="T24" fmla="*/ 977 w 1080"/>
                  <a:gd name="T25" fmla="*/ 44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0" h="1080">
                    <a:moveTo>
                      <a:pt x="977" y="440"/>
                    </a:moveTo>
                    <a:cubicBezTo>
                      <a:pt x="984" y="472"/>
                      <a:pt x="988" y="505"/>
                      <a:pt x="988" y="540"/>
                    </a:cubicBezTo>
                    <a:cubicBezTo>
                      <a:pt x="988" y="787"/>
                      <a:pt x="787" y="988"/>
                      <a:pt x="540" y="988"/>
                    </a:cubicBezTo>
                    <a:cubicBezTo>
                      <a:pt x="293" y="988"/>
                      <a:pt x="92" y="787"/>
                      <a:pt x="92" y="540"/>
                    </a:cubicBezTo>
                    <a:cubicBezTo>
                      <a:pt x="92" y="293"/>
                      <a:pt x="293" y="92"/>
                      <a:pt x="540" y="92"/>
                    </a:cubicBezTo>
                    <a:cubicBezTo>
                      <a:pt x="665" y="92"/>
                      <a:pt x="779" y="143"/>
                      <a:pt x="860" y="226"/>
                    </a:cubicBezTo>
                    <a:cubicBezTo>
                      <a:pt x="925" y="161"/>
                      <a:pt x="925" y="161"/>
                      <a:pt x="925" y="161"/>
                    </a:cubicBezTo>
                    <a:cubicBezTo>
                      <a:pt x="827" y="61"/>
                      <a:pt x="691" y="0"/>
                      <a:pt x="540" y="0"/>
                    </a:cubicBezTo>
                    <a:cubicBezTo>
                      <a:pt x="242" y="0"/>
                      <a:pt x="0" y="242"/>
                      <a:pt x="0" y="540"/>
                    </a:cubicBezTo>
                    <a:cubicBezTo>
                      <a:pt x="0" y="838"/>
                      <a:pt x="242" y="1080"/>
                      <a:pt x="540" y="1080"/>
                    </a:cubicBezTo>
                    <a:cubicBezTo>
                      <a:pt x="838" y="1080"/>
                      <a:pt x="1080" y="838"/>
                      <a:pt x="1080" y="540"/>
                    </a:cubicBezTo>
                    <a:cubicBezTo>
                      <a:pt x="1080" y="479"/>
                      <a:pt x="1070" y="420"/>
                      <a:pt x="1051" y="365"/>
                    </a:cubicBezTo>
                    <a:lnTo>
                      <a:pt x="977" y="44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endParaRPr lang="ko-KR" altLang="en-US" sz="1200" spc="-80">
                  <a:gradFill>
                    <a:gsLst>
                      <a:gs pos="0">
                        <a:schemeClr val="tx1"/>
                      </a:gs>
                      <a:gs pos="37000">
                        <a:schemeClr val="tx1"/>
                      </a:gs>
                    </a:gsLst>
                    <a:lin ang="5400000" scaled="1"/>
                  </a:gradFill>
                  <a:latin typeface="Noto Sans CJK KR Light" panose="020B0300000000000000" pitchFamily="34" charset="-127"/>
                  <a:ea typeface="Noto Sans CJK KR Light" panose="020B0300000000000000" pitchFamily="34" charset="-127"/>
                </a:endParaRPr>
              </a:p>
            </p:txBody>
          </p:sp>
        </p:grp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AF86A4EC-8072-4CDF-9F70-2BA6D3A90119}"/>
              </a:ext>
            </a:extLst>
          </p:cNvPr>
          <p:cNvGrpSpPr/>
          <p:nvPr/>
        </p:nvGrpSpPr>
        <p:grpSpPr>
          <a:xfrm>
            <a:off x="545654" y="1935700"/>
            <a:ext cx="11166921" cy="424732"/>
            <a:chOff x="545654" y="1516600"/>
            <a:chExt cx="11166921" cy="42473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8C6A053-BAB2-44B2-9D96-F155B5A64422}"/>
                </a:ext>
              </a:extLst>
            </p:cNvPr>
            <p:cNvSpPr txBox="1"/>
            <p:nvPr/>
          </p:nvSpPr>
          <p:spPr>
            <a:xfrm>
              <a:off x="751897" y="1516600"/>
              <a:ext cx="1096067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국내 </a:t>
              </a:r>
              <a:r>
                <a:rPr lang="ko-KR" altLang="en-US" spc="-100" dirty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최다 커버리지 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확보</a:t>
              </a:r>
              <a:r>
                <a:rPr lang="en-US" altLang="ko-KR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(1,150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만</a:t>
              </a:r>
              <a:r>
                <a:rPr lang="en-US" altLang="ko-KR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), 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다양한 콘텐츠를 통해 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폭넓은 광고 선택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 </a:t>
              </a:r>
              <a:r>
                <a:rPr lang="ko-KR" altLang="en-US" spc="-100" dirty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가능</a:t>
              </a:r>
            </a:p>
          </p:txBody>
        </p: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27F2E369-269B-4609-A6BC-AC5A642E38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654" y="1627247"/>
              <a:ext cx="207199" cy="207010"/>
              <a:chOff x="788444" y="3566553"/>
              <a:chExt cx="141520" cy="141391"/>
            </a:xfrm>
          </p:grpSpPr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id="{6A16A0B0-1523-4A64-AF1D-47BDC2568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965" y="3589575"/>
                <a:ext cx="110346" cy="80152"/>
              </a:xfrm>
              <a:custGeom>
                <a:avLst/>
                <a:gdLst>
                  <a:gd name="T0" fmla="*/ 1692 w 1692"/>
                  <a:gd name="T1" fmla="*/ 155 h 1229"/>
                  <a:gd name="T2" fmla="*/ 1539 w 1692"/>
                  <a:gd name="T3" fmla="*/ 0 h 1229"/>
                  <a:gd name="T4" fmla="*/ 617 w 1692"/>
                  <a:gd name="T5" fmla="*/ 922 h 1229"/>
                  <a:gd name="T6" fmla="*/ 155 w 1692"/>
                  <a:gd name="T7" fmla="*/ 460 h 1229"/>
                  <a:gd name="T8" fmla="*/ 0 w 1692"/>
                  <a:gd name="T9" fmla="*/ 615 h 1229"/>
                  <a:gd name="T10" fmla="*/ 617 w 1692"/>
                  <a:gd name="T11" fmla="*/ 1229 h 1229"/>
                  <a:gd name="T12" fmla="*/ 1692 w 1692"/>
                  <a:gd name="T13" fmla="*/ 155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2" h="1229">
                    <a:moveTo>
                      <a:pt x="1692" y="155"/>
                    </a:moveTo>
                    <a:lnTo>
                      <a:pt x="1539" y="0"/>
                    </a:lnTo>
                    <a:lnTo>
                      <a:pt x="617" y="922"/>
                    </a:lnTo>
                    <a:lnTo>
                      <a:pt x="155" y="460"/>
                    </a:lnTo>
                    <a:lnTo>
                      <a:pt x="0" y="615"/>
                    </a:lnTo>
                    <a:lnTo>
                      <a:pt x="617" y="1229"/>
                    </a:lnTo>
                    <a:lnTo>
                      <a:pt x="1692" y="1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endParaRPr lang="ko-KR" altLang="en-US" sz="1200" spc="-80">
                  <a:gradFill>
                    <a:gsLst>
                      <a:gs pos="0">
                        <a:schemeClr val="tx1"/>
                      </a:gs>
                      <a:gs pos="37000">
                        <a:schemeClr val="tx1"/>
                      </a:gs>
                    </a:gsLst>
                    <a:lin ang="5400000" scaled="1"/>
                  </a:gradFill>
                  <a:latin typeface="Noto Sans CJK KR Light" panose="020B0300000000000000" pitchFamily="34" charset="-127"/>
                  <a:ea typeface="Noto Sans CJK KR Light" panose="020B0300000000000000" pitchFamily="34" charset="-127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880F6793-FE83-46BB-B61B-0A9293A25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44" y="3566553"/>
                <a:ext cx="141520" cy="141391"/>
              </a:xfrm>
              <a:custGeom>
                <a:avLst/>
                <a:gdLst>
                  <a:gd name="T0" fmla="*/ 977 w 1080"/>
                  <a:gd name="T1" fmla="*/ 440 h 1080"/>
                  <a:gd name="T2" fmla="*/ 988 w 1080"/>
                  <a:gd name="T3" fmla="*/ 540 h 1080"/>
                  <a:gd name="T4" fmla="*/ 540 w 1080"/>
                  <a:gd name="T5" fmla="*/ 988 h 1080"/>
                  <a:gd name="T6" fmla="*/ 92 w 1080"/>
                  <a:gd name="T7" fmla="*/ 540 h 1080"/>
                  <a:gd name="T8" fmla="*/ 540 w 1080"/>
                  <a:gd name="T9" fmla="*/ 92 h 1080"/>
                  <a:gd name="T10" fmla="*/ 860 w 1080"/>
                  <a:gd name="T11" fmla="*/ 226 h 1080"/>
                  <a:gd name="T12" fmla="*/ 925 w 1080"/>
                  <a:gd name="T13" fmla="*/ 161 h 1080"/>
                  <a:gd name="T14" fmla="*/ 540 w 1080"/>
                  <a:gd name="T15" fmla="*/ 0 h 1080"/>
                  <a:gd name="T16" fmla="*/ 0 w 1080"/>
                  <a:gd name="T17" fmla="*/ 540 h 1080"/>
                  <a:gd name="T18" fmla="*/ 540 w 1080"/>
                  <a:gd name="T19" fmla="*/ 1080 h 1080"/>
                  <a:gd name="T20" fmla="*/ 1080 w 1080"/>
                  <a:gd name="T21" fmla="*/ 540 h 1080"/>
                  <a:gd name="T22" fmla="*/ 1051 w 1080"/>
                  <a:gd name="T23" fmla="*/ 365 h 1080"/>
                  <a:gd name="T24" fmla="*/ 977 w 1080"/>
                  <a:gd name="T25" fmla="*/ 44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0" h="1080">
                    <a:moveTo>
                      <a:pt x="977" y="440"/>
                    </a:moveTo>
                    <a:cubicBezTo>
                      <a:pt x="984" y="472"/>
                      <a:pt x="988" y="505"/>
                      <a:pt x="988" y="540"/>
                    </a:cubicBezTo>
                    <a:cubicBezTo>
                      <a:pt x="988" y="787"/>
                      <a:pt x="787" y="988"/>
                      <a:pt x="540" y="988"/>
                    </a:cubicBezTo>
                    <a:cubicBezTo>
                      <a:pt x="293" y="988"/>
                      <a:pt x="92" y="787"/>
                      <a:pt x="92" y="540"/>
                    </a:cubicBezTo>
                    <a:cubicBezTo>
                      <a:pt x="92" y="293"/>
                      <a:pt x="293" y="92"/>
                      <a:pt x="540" y="92"/>
                    </a:cubicBezTo>
                    <a:cubicBezTo>
                      <a:pt x="665" y="92"/>
                      <a:pt x="779" y="143"/>
                      <a:pt x="860" y="226"/>
                    </a:cubicBezTo>
                    <a:cubicBezTo>
                      <a:pt x="925" y="161"/>
                      <a:pt x="925" y="161"/>
                      <a:pt x="925" y="161"/>
                    </a:cubicBezTo>
                    <a:cubicBezTo>
                      <a:pt x="827" y="61"/>
                      <a:pt x="691" y="0"/>
                      <a:pt x="540" y="0"/>
                    </a:cubicBezTo>
                    <a:cubicBezTo>
                      <a:pt x="242" y="0"/>
                      <a:pt x="0" y="242"/>
                      <a:pt x="0" y="540"/>
                    </a:cubicBezTo>
                    <a:cubicBezTo>
                      <a:pt x="0" y="838"/>
                      <a:pt x="242" y="1080"/>
                      <a:pt x="540" y="1080"/>
                    </a:cubicBezTo>
                    <a:cubicBezTo>
                      <a:pt x="838" y="1080"/>
                      <a:pt x="1080" y="838"/>
                      <a:pt x="1080" y="540"/>
                    </a:cubicBezTo>
                    <a:cubicBezTo>
                      <a:pt x="1080" y="479"/>
                      <a:pt x="1070" y="420"/>
                      <a:pt x="1051" y="365"/>
                    </a:cubicBezTo>
                    <a:lnTo>
                      <a:pt x="977" y="44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endParaRPr lang="ko-KR" altLang="en-US" sz="1200" spc="-80">
                  <a:gradFill>
                    <a:gsLst>
                      <a:gs pos="0">
                        <a:schemeClr val="tx1"/>
                      </a:gs>
                      <a:gs pos="37000">
                        <a:schemeClr val="tx1"/>
                      </a:gs>
                    </a:gsLst>
                    <a:lin ang="5400000" scaled="1"/>
                  </a:gradFill>
                  <a:latin typeface="Noto Sans CJK KR Light" panose="020B0300000000000000" pitchFamily="34" charset="-127"/>
                  <a:ea typeface="Noto Sans CJK KR Light" panose="020B0300000000000000" pitchFamily="34" charset="-127"/>
                </a:endParaRPr>
              </a:p>
            </p:txBody>
          </p:sp>
        </p:grpSp>
      </p:grpSp>
      <p:sp>
        <p:nvSpPr>
          <p:cNvPr id="81" name="사각형: 둥근 위쪽 모서리 80">
            <a:extLst>
              <a:ext uri="{FF2B5EF4-FFF2-40B4-BE49-F238E27FC236}">
                <a16:creationId xmlns:a16="http://schemas.microsoft.com/office/drawing/2014/main" id="{3FBB6B28-4E72-4DA8-BF1F-E55F16727C05}"/>
              </a:ext>
            </a:extLst>
          </p:cNvPr>
          <p:cNvSpPr/>
          <p:nvPr/>
        </p:nvSpPr>
        <p:spPr>
          <a:xfrm>
            <a:off x="479427" y="3018325"/>
            <a:ext cx="4897705" cy="3104557"/>
          </a:xfrm>
          <a:prstGeom prst="round2SameRect">
            <a:avLst>
              <a:gd name="adj1" fmla="val 0"/>
              <a:gd name="adj2" fmla="val 8537"/>
            </a:avLst>
          </a:prstGeom>
          <a:solidFill>
            <a:schemeClr val="bg1"/>
          </a:solidFill>
          <a:ln w="3175">
            <a:solidFill>
              <a:srgbClr val="AAA0BA"/>
            </a:solidFill>
          </a:ln>
          <a:effectLst>
            <a:outerShdw dist="88900" dir="2700000" algn="tl" rotWithShape="0">
              <a:srgbClr val="270A5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0" name="양쪽 모서리가 둥근 사각형 23">
            <a:extLst>
              <a:ext uri="{FF2B5EF4-FFF2-40B4-BE49-F238E27FC236}">
                <a16:creationId xmlns:a16="http://schemas.microsoft.com/office/drawing/2014/main" id="{D50CD8ED-ED1C-4282-87A9-F5F075A1ADA4}"/>
              </a:ext>
            </a:extLst>
          </p:cNvPr>
          <p:cNvSpPr/>
          <p:nvPr/>
        </p:nvSpPr>
        <p:spPr>
          <a:xfrm rot="16200000">
            <a:off x="2801332" y="3203344"/>
            <a:ext cx="435600" cy="471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양쪽 모서리가 둥근 사각형 23">
            <a:extLst>
              <a:ext uri="{FF2B5EF4-FFF2-40B4-BE49-F238E27FC236}">
                <a16:creationId xmlns:a16="http://schemas.microsoft.com/office/drawing/2014/main" id="{55915828-2BB7-4891-BD31-028C93A4E427}"/>
              </a:ext>
            </a:extLst>
          </p:cNvPr>
          <p:cNvSpPr/>
          <p:nvPr/>
        </p:nvSpPr>
        <p:spPr>
          <a:xfrm rot="16200000">
            <a:off x="2801332" y="1184377"/>
            <a:ext cx="435600" cy="471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양쪽 모서리가 둥근 사각형 23">
            <a:extLst>
              <a:ext uri="{FF2B5EF4-FFF2-40B4-BE49-F238E27FC236}">
                <a16:creationId xmlns:a16="http://schemas.microsoft.com/office/drawing/2014/main" id="{E506C551-B351-46DC-8727-85AE953D1070}"/>
              </a:ext>
            </a:extLst>
          </p:cNvPr>
          <p:cNvSpPr/>
          <p:nvPr/>
        </p:nvSpPr>
        <p:spPr>
          <a:xfrm rot="5400000">
            <a:off x="2988614" y="1371658"/>
            <a:ext cx="435600" cy="4341436"/>
          </a:xfrm>
          <a:prstGeom prst="rect">
            <a:avLst/>
          </a:prstGeom>
          <a:pattFill prst="ltUpDiag">
            <a:fgClr>
              <a:srgbClr val="C00000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양쪽 모서리가 둥근 사각형 23">
            <a:extLst>
              <a:ext uri="{FF2B5EF4-FFF2-40B4-BE49-F238E27FC236}">
                <a16:creationId xmlns:a16="http://schemas.microsoft.com/office/drawing/2014/main" id="{10A8A156-97C7-4986-B2BD-870BF02E3434}"/>
              </a:ext>
            </a:extLst>
          </p:cNvPr>
          <p:cNvSpPr/>
          <p:nvPr/>
        </p:nvSpPr>
        <p:spPr>
          <a:xfrm rot="16200000">
            <a:off x="2801332" y="2212603"/>
            <a:ext cx="435600" cy="471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양쪽 모서리가 둥근 사각형 23">
            <a:extLst>
              <a:ext uri="{FF2B5EF4-FFF2-40B4-BE49-F238E27FC236}">
                <a16:creationId xmlns:a16="http://schemas.microsoft.com/office/drawing/2014/main" id="{E55AAF58-D302-4474-8E3F-5ECD5B860418}"/>
              </a:ext>
            </a:extLst>
          </p:cNvPr>
          <p:cNvSpPr/>
          <p:nvPr/>
        </p:nvSpPr>
        <p:spPr>
          <a:xfrm rot="5400000">
            <a:off x="3803289" y="3214561"/>
            <a:ext cx="435600" cy="2712085"/>
          </a:xfrm>
          <a:prstGeom prst="rect">
            <a:avLst/>
          </a:prstGeo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B998F4D-EC86-4F94-838D-F06647AA9849}"/>
              </a:ext>
            </a:extLst>
          </p:cNvPr>
          <p:cNvSpPr txBox="1"/>
          <p:nvPr/>
        </p:nvSpPr>
        <p:spPr>
          <a:xfrm>
            <a:off x="1035695" y="3434654"/>
            <a:ext cx="3584629" cy="215444"/>
          </a:xfrm>
          <a:prstGeom prst="rect">
            <a:avLst/>
          </a:prstGeom>
          <a:noFill/>
        </p:spPr>
        <p:txBody>
          <a:bodyPr wrap="square" lIns="180000" tIns="0" rIns="180000" bIns="0" rtlCol="0" anchor="ctr">
            <a:spAutoFit/>
          </a:bodyPr>
          <a:lstStyle/>
          <a:p>
            <a:pPr lvl="0"/>
            <a:r>
              <a:rPr lang="en-US" altLang="ko-KR" sz="1400" dirty="0" smtClean="0">
                <a:gradFill>
                  <a:gsLst>
                    <a:gs pos="0">
                      <a:schemeClr val="bg1"/>
                    </a:gs>
                    <a:gs pos="20000">
                      <a:schemeClr val="bg1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1,280</a:t>
            </a:r>
            <a:r>
              <a:rPr lang="ko-KR" altLang="en-US" sz="1000" dirty="0" smtClean="0">
                <a:gradFill>
                  <a:gsLst>
                    <a:gs pos="0">
                      <a:schemeClr val="bg1"/>
                    </a:gs>
                    <a:gs pos="20000">
                      <a:schemeClr val="bg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만 </a:t>
            </a:r>
            <a:r>
              <a:rPr lang="ko-KR" altLang="en-US" sz="1000" dirty="0">
                <a:gradFill>
                  <a:gsLst>
                    <a:gs pos="0">
                      <a:schemeClr val="bg1"/>
                    </a:gs>
                    <a:gs pos="20000">
                      <a:schemeClr val="bg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가구</a:t>
            </a:r>
            <a:r>
              <a:rPr lang="en-US" altLang="ko-KR" sz="1000" dirty="0">
                <a:gradFill>
                  <a:gsLst>
                    <a:gs pos="0">
                      <a:schemeClr val="bg1"/>
                    </a:gs>
                    <a:gs pos="20000">
                      <a:schemeClr val="bg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 </a:t>
            </a:r>
            <a:r>
              <a:rPr lang="en-US" altLang="ko-KR" sz="1000" dirty="0">
                <a:gradFill>
                  <a:gsLst>
                    <a:gs pos="0">
                      <a:schemeClr val="bg1"/>
                    </a:gs>
                    <a:gs pos="20000">
                      <a:schemeClr val="bg1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(OTV+OTS+</a:t>
            </a:r>
            <a:r>
              <a:rPr lang="ko-KR" altLang="en-US" sz="1000" dirty="0" smtClean="0">
                <a:gradFill>
                  <a:gsLst>
                    <a:gs pos="0">
                      <a:schemeClr val="bg1"/>
                    </a:gs>
                    <a:gs pos="20000">
                      <a:schemeClr val="bg1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위성</a:t>
            </a:r>
            <a:r>
              <a:rPr lang="en-US" altLang="ko-KR" sz="1000" dirty="0">
                <a:gradFill>
                  <a:gsLst>
                    <a:gs pos="0">
                      <a:schemeClr val="bg1"/>
                    </a:gs>
                    <a:gs pos="20000">
                      <a:schemeClr val="bg1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+</a:t>
            </a:r>
            <a:r>
              <a:rPr lang="en-US" altLang="ko-KR" sz="1000" dirty="0" smtClean="0">
                <a:gradFill>
                  <a:gsLst>
                    <a:gs pos="0">
                      <a:schemeClr val="bg1"/>
                    </a:gs>
                    <a:gs pos="20000">
                      <a:schemeClr val="bg1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HCN )</a:t>
            </a:r>
            <a:endParaRPr lang="ko-KR" altLang="en-US" sz="1000" dirty="0">
              <a:gradFill>
                <a:gsLst>
                  <a:gs pos="0">
                    <a:schemeClr val="bg1"/>
                  </a:gs>
                  <a:gs pos="20000">
                    <a:schemeClr val="bg1"/>
                  </a:gs>
                </a:gsLst>
                <a:lin ang="5400000" scaled="1"/>
              </a:gradFill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C46233A-B6AE-4717-9469-C36AD9D44AC2}"/>
              </a:ext>
            </a:extLst>
          </p:cNvPr>
          <p:cNvSpPr txBox="1"/>
          <p:nvPr/>
        </p:nvSpPr>
        <p:spPr>
          <a:xfrm>
            <a:off x="2665046" y="4462881"/>
            <a:ext cx="1141844" cy="215444"/>
          </a:xfrm>
          <a:prstGeom prst="rect">
            <a:avLst/>
          </a:prstGeom>
          <a:noFill/>
        </p:spPr>
        <p:txBody>
          <a:bodyPr wrap="square" lIns="180000" tIns="0" rIns="180000" bIns="0" rtlCol="0" anchor="ctr">
            <a:spAutoFit/>
          </a:bodyPr>
          <a:lstStyle/>
          <a:p>
            <a:r>
              <a:rPr lang="en-US" altLang="ko-KR" sz="14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633</a:t>
            </a:r>
            <a:r>
              <a:rPr lang="ko-KR" altLang="en-US" sz="100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만 </a:t>
            </a:r>
            <a:r>
              <a:rPr lang="ko-KR" altLang="en-US" sz="1000" dirty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가구</a:t>
            </a:r>
            <a:endParaRPr lang="ko-KR" altLang="en-US" sz="800" dirty="0">
              <a:gradFill>
                <a:gsLst>
                  <a:gs pos="0">
                    <a:schemeClr val="tx1"/>
                  </a:gs>
                  <a:gs pos="20000">
                    <a:schemeClr val="tx1"/>
                  </a:gs>
                </a:gsLst>
                <a:lin ang="5400000" scaled="1"/>
              </a:gradFill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7CA2A7E-B9C0-4078-84BE-82C56CAE841B}"/>
              </a:ext>
            </a:extLst>
          </p:cNvPr>
          <p:cNvSpPr txBox="1"/>
          <p:nvPr/>
        </p:nvSpPr>
        <p:spPr>
          <a:xfrm>
            <a:off x="4024940" y="5407455"/>
            <a:ext cx="134045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spc="-50">
                <a:gradFill>
                  <a:gsLst>
                    <a:gs pos="0">
                      <a:schemeClr val="bg1"/>
                    </a:gs>
                    <a:gs pos="29000">
                      <a:schemeClr val="bg1"/>
                    </a:gs>
                  </a:gsLst>
                  <a:lin ang="5400000" scaled="1"/>
                </a:gradFill>
                <a:latin typeface="Noto Sans CJK KR Black" panose="020B0A00000000000000" pitchFamily="34" charset="-127"/>
                <a:ea typeface="Noto Sans CJK KR Black" panose="020B0A00000000000000" pitchFamily="34" charset="-127"/>
                <a:cs typeface="Nobel-Bold" panose="02000503050000020004" pitchFamily="2" charset="0"/>
              </a:rPr>
              <a:t>406</a:t>
            </a:r>
            <a:r>
              <a:rPr lang="ko-KR" altLang="en-US" sz="1000" spc="-50">
                <a:gradFill>
                  <a:gsLst>
                    <a:gs pos="0">
                      <a:schemeClr val="bg1"/>
                    </a:gs>
                    <a:gs pos="29000">
                      <a:schemeClr val="bg1"/>
                    </a:gs>
                  </a:gsLst>
                  <a:lin ang="5400000" scaled="1"/>
                </a:gradFill>
                <a:latin typeface="Noto Sans CJK KR DemiLight" panose="020B0400000000000000" pitchFamily="34" charset="-127"/>
                <a:ea typeface="Noto Sans CJK KR DemiLight" panose="020B0400000000000000" pitchFamily="34" charset="-127"/>
                <a:cs typeface="Nobel-Bold" panose="02000503050000020004" pitchFamily="2" charset="0"/>
              </a:rPr>
              <a:t>만 가구</a:t>
            </a:r>
            <a:r>
              <a:rPr lang="en-US" altLang="ko-KR" sz="1000" spc="-50">
                <a:gradFill>
                  <a:gsLst>
                    <a:gs pos="0">
                      <a:prstClr val="white"/>
                    </a:gs>
                    <a:gs pos="29000">
                      <a:prstClr val="white"/>
                    </a:gs>
                  </a:gsLst>
                  <a:lin ang="5400000" scaled="1"/>
                </a:gra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Nobel-Bold" panose="02000503050000020004" pitchFamily="2" charset="0"/>
              </a:rPr>
              <a:t> </a:t>
            </a:r>
            <a:r>
              <a:rPr lang="en-US" altLang="ko-KR" sz="800" spc="-50">
                <a:gradFill>
                  <a:gsLst>
                    <a:gs pos="0">
                      <a:prstClr val="white"/>
                    </a:gs>
                    <a:gs pos="29000">
                      <a:prstClr val="white"/>
                    </a:gs>
                  </a:gsLst>
                  <a:lin ang="5400000" scaled="1"/>
                </a:gra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bel-Bold" panose="02000503050000020004" pitchFamily="2" charset="0"/>
              </a:rPr>
              <a:t>(24%)</a:t>
            </a:r>
            <a:endParaRPr lang="ko-KR" altLang="en-US" sz="800" spc="-50">
              <a:gradFill>
                <a:gsLst>
                  <a:gs pos="0">
                    <a:schemeClr val="bg1"/>
                  </a:gs>
                  <a:gs pos="29000">
                    <a:schemeClr val="bg1"/>
                  </a:gs>
                </a:gsLst>
                <a:lin ang="5400000" scaled="1"/>
              </a:gradFill>
              <a:latin typeface="Noto Sans CJK KR Bold" panose="020B0800000000000000" pitchFamily="34" charset="-127"/>
              <a:ea typeface="Noto Sans CJK KR Bold" panose="020B0800000000000000" pitchFamily="34" charset="-127"/>
              <a:cs typeface="Nobel-Bold" panose="02000503050000020004" pitchFamily="2" charset="0"/>
            </a:endParaRPr>
          </a:p>
        </p:txBody>
      </p:sp>
      <p:sp>
        <p:nvSpPr>
          <p:cNvPr id="118" name="양쪽 모서리가 둥근 사각형 23">
            <a:extLst>
              <a:ext uri="{FF2B5EF4-FFF2-40B4-BE49-F238E27FC236}">
                <a16:creationId xmlns:a16="http://schemas.microsoft.com/office/drawing/2014/main" id="{16E95914-36C1-4529-BDE4-335D9B587794}"/>
              </a:ext>
            </a:extLst>
          </p:cNvPr>
          <p:cNvSpPr/>
          <p:nvPr/>
        </p:nvSpPr>
        <p:spPr>
          <a:xfrm rot="5400000">
            <a:off x="3512166" y="3914178"/>
            <a:ext cx="435600" cy="3294332"/>
          </a:xfrm>
          <a:prstGeom prst="rect">
            <a:avLst/>
          </a:prstGeo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599A4BF-B0FA-4655-846D-A21792F6AFEF}"/>
              </a:ext>
            </a:extLst>
          </p:cNvPr>
          <p:cNvSpPr txBox="1"/>
          <p:nvPr/>
        </p:nvSpPr>
        <p:spPr>
          <a:xfrm>
            <a:off x="2087816" y="5453621"/>
            <a:ext cx="2170148" cy="215444"/>
          </a:xfrm>
          <a:prstGeom prst="rect">
            <a:avLst/>
          </a:prstGeom>
          <a:noFill/>
        </p:spPr>
        <p:txBody>
          <a:bodyPr wrap="square" lIns="180000" tIns="0" rIns="180000" bIns="0" rtlCol="0" anchor="ctr">
            <a:spAutoFit/>
          </a:bodyPr>
          <a:lstStyle/>
          <a:p>
            <a:r>
              <a:rPr lang="en-US" altLang="ko-KR" sz="14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935</a:t>
            </a:r>
            <a:r>
              <a:rPr lang="ko-KR" altLang="en-US" sz="100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만 </a:t>
            </a:r>
            <a:r>
              <a:rPr lang="ko-KR" altLang="en-US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가구 </a:t>
            </a:r>
            <a:r>
              <a:rPr lang="en-US" altLang="ko-KR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(IPTV + </a:t>
            </a:r>
            <a:r>
              <a:rPr lang="ko-KR" altLang="en-US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케이블</a:t>
            </a:r>
            <a:r>
              <a:rPr lang="en-US" altLang="ko-KR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)</a:t>
            </a:r>
            <a:endParaRPr lang="ko-KR" altLang="en-US" sz="1000" dirty="0">
              <a:gradFill>
                <a:gsLst>
                  <a:gs pos="0">
                    <a:schemeClr val="tx1"/>
                  </a:gs>
                  <a:gs pos="20000">
                    <a:schemeClr val="tx1"/>
                  </a:gs>
                </a:gsLst>
                <a:lin ang="5400000" scaled="1"/>
              </a:gradFill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121" name="양쪽 모서리가 둥근 사각형 23">
            <a:extLst>
              <a:ext uri="{FF2B5EF4-FFF2-40B4-BE49-F238E27FC236}">
                <a16:creationId xmlns:a16="http://schemas.microsoft.com/office/drawing/2014/main" id="{35F3C4E5-D247-4A49-BB93-E52A19C4B9E1}"/>
              </a:ext>
            </a:extLst>
          </p:cNvPr>
          <p:cNvSpPr/>
          <p:nvPr/>
        </p:nvSpPr>
        <p:spPr>
          <a:xfrm rot="5400000">
            <a:off x="8938479" y="3221343"/>
            <a:ext cx="435600" cy="468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양쪽 모서리가 둥근 사각형 23">
            <a:extLst>
              <a:ext uri="{FF2B5EF4-FFF2-40B4-BE49-F238E27FC236}">
                <a16:creationId xmlns:a16="http://schemas.microsoft.com/office/drawing/2014/main" id="{94343848-63DC-434B-AB8F-9EF43A84786F}"/>
              </a:ext>
            </a:extLst>
          </p:cNvPr>
          <p:cNvSpPr/>
          <p:nvPr/>
        </p:nvSpPr>
        <p:spPr>
          <a:xfrm rot="5400000">
            <a:off x="8938479" y="2230603"/>
            <a:ext cx="435600" cy="468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양쪽 모서리가 둥근 사각형 23">
            <a:extLst>
              <a:ext uri="{FF2B5EF4-FFF2-40B4-BE49-F238E27FC236}">
                <a16:creationId xmlns:a16="http://schemas.microsoft.com/office/drawing/2014/main" id="{3A2B4368-B4B1-4F56-A330-11214CF658E2}"/>
              </a:ext>
            </a:extLst>
          </p:cNvPr>
          <p:cNvSpPr/>
          <p:nvPr/>
        </p:nvSpPr>
        <p:spPr>
          <a:xfrm rot="5400000">
            <a:off x="8209380" y="2959704"/>
            <a:ext cx="435600" cy="3221800"/>
          </a:xfrm>
          <a:prstGeom prst="rect">
            <a:avLst/>
          </a:prstGeo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양쪽 모서리가 둥근 사각형 23">
            <a:extLst>
              <a:ext uri="{FF2B5EF4-FFF2-40B4-BE49-F238E27FC236}">
                <a16:creationId xmlns:a16="http://schemas.microsoft.com/office/drawing/2014/main" id="{1D9FD92E-5F89-4FFE-8762-3768210A6274}"/>
              </a:ext>
            </a:extLst>
          </p:cNvPr>
          <p:cNvSpPr/>
          <p:nvPr/>
        </p:nvSpPr>
        <p:spPr>
          <a:xfrm rot="5400000">
            <a:off x="8938479" y="1202376"/>
            <a:ext cx="435600" cy="468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양쪽 모서리가 둥근 사각형 23">
            <a:extLst>
              <a:ext uri="{FF2B5EF4-FFF2-40B4-BE49-F238E27FC236}">
                <a16:creationId xmlns:a16="http://schemas.microsoft.com/office/drawing/2014/main" id="{7B544B89-6159-42DD-8AA4-67A1F7478474}"/>
              </a:ext>
            </a:extLst>
          </p:cNvPr>
          <p:cNvSpPr/>
          <p:nvPr/>
        </p:nvSpPr>
        <p:spPr>
          <a:xfrm rot="5400000">
            <a:off x="8451301" y="1689555"/>
            <a:ext cx="435600" cy="3705643"/>
          </a:xfrm>
          <a:prstGeom prst="rect">
            <a:avLst/>
          </a:prstGeom>
          <a:pattFill prst="ltUpDiag">
            <a:fgClr>
              <a:srgbClr val="C00000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ADFA23C-AA7D-44B0-AEAA-3ECCBBDA99D1}"/>
              </a:ext>
            </a:extLst>
          </p:cNvPr>
          <p:cNvSpPr txBox="1"/>
          <p:nvPr/>
        </p:nvSpPr>
        <p:spPr>
          <a:xfrm>
            <a:off x="8661400" y="3434654"/>
            <a:ext cx="1860524" cy="215444"/>
          </a:xfrm>
          <a:prstGeom prst="rect">
            <a:avLst/>
          </a:prstGeom>
          <a:noFill/>
        </p:spPr>
        <p:txBody>
          <a:bodyPr wrap="square" lIns="180000" tIns="0" rIns="180000" bIns="0" rtlCol="0" anchor="ctr">
            <a:spAutoFit/>
          </a:bodyPr>
          <a:lstStyle/>
          <a:p>
            <a:pPr algn="r"/>
            <a:r>
              <a:rPr lang="en-US" altLang="ko-KR" sz="1400" dirty="0" smtClean="0">
                <a:gradFill>
                  <a:gsLst>
                    <a:gs pos="0">
                      <a:schemeClr val="bg1"/>
                    </a:gs>
                    <a:gs pos="20000">
                      <a:schemeClr val="bg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930</a:t>
            </a:r>
            <a:r>
              <a:rPr lang="ko-KR" altLang="en-US" sz="1000" smtClean="0">
                <a:gradFill>
                  <a:gsLst>
                    <a:gs pos="0">
                      <a:schemeClr val="bg1"/>
                    </a:gs>
                    <a:gs pos="20000">
                      <a:schemeClr val="bg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만가구 </a:t>
            </a:r>
            <a:r>
              <a:rPr lang="en-US" altLang="ko-KR" sz="1000" dirty="0">
                <a:gradFill>
                  <a:gsLst>
                    <a:gs pos="0">
                      <a:schemeClr val="bg1"/>
                    </a:gs>
                    <a:gs pos="20000">
                      <a:schemeClr val="bg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(OTV+OTS)</a:t>
            </a:r>
            <a:endParaRPr lang="ko-KR" altLang="en-US" sz="1000">
              <a:gradFill>
                <a:gsLst>
                  <a:gs pos="0">
                    <a:schemeClr val="bg1"/>
                  </a:gs>
                  <a:gs pos="20000">
                    <a:schemeClr val="bg1"/>
                  </a:gs>
                </a:gsLst>
                <a:lin ang="5400000" scaled="1"/>
              </a:gradFill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127" name="양쪽 모서리가 둥근 사각형 23">
            <a:extLst>
              <a:ext uri="{FF2B5EF4-FFF2-40B4-BE49-F238E27FC236}">
                <a16:creationId xmlns:a16="http://schemas.microsoft.com/office/drawing/2014/main" id="{EAD54CE2-6792-4DBA-BB7B-AB40BFE2D337}"/>
              </a:ext>
            </a:extLst>
          </p:cNvPr>
          <p:cNvSpPr/>
          <p:nvPr/>
        </p:nvSpPr>
        <p:spPr>
          <a:xfrm rot="5400000">
            <a:off x="8371939" y="3787884"/>
            <a:ext cx="435600" cy="3546920"/>
          </a:xfrm>
          <a:prstGeom prst="rect">
            <a:avLst/>
          </a:prstGeo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C26E2EC-692F-4F80-AE1A-781FB7338D88}"/>
              </a:ext>
            </a:extLst>
          </p:cNvPr>
          <p:cNvSpPr txBox="1"/>
          <p:nvPr/>
        </p:nvSpPr>
        <p:spPr>
          <a:xfrm>
            <a:off x="8042910" y="5453621"/>
            <a:ext cx="2313515" cy="215444"/>
          </a:xfrm>
          <a:prstGeom prst="rect">
            <a:avLst/>
          </a:prstGeom>
          <a:noFill/>
        </p:spPr>
        <p:txBody>
          <a:bodyPr wrap="square" lIns="180000" tIns="0" rIns="180000" bIns="0" rtlCol="0" anchor="ctr">
            <a:spAutoFit/>
          </a:bodyPr>
          <a:lstStyle/>
          <a:p>
            <a:pPr algn="r"/>
            <a:r>
              <a:rPr lang="en-US" altLang="ko-KR" sz="14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803</a:t>
            </a:r>
            <a:r>
              <a:rPr lang="ko-KR" altLang="en-US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만</a:t>
            </a:r>
            <a:r>
              <a:rPr lang="en-US" altLang="ko-KR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 </a:t>
            </a:r>
            <a:r>
              <a:rPr lang="ko-KR" altLang="en-US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가구 </a:t>
            </a:r>
            <a:r>
              <a:rPr lang="en-US" altLang="ko-KR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(IPTV + </a:t>
            </a:r>
            <a:r>
              <a:rPr lang="ko-KR" altLang="en-US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케이블</a:t>
            </a:r>
            <a:r>
              <a:rPr lang="en-US" altLang="ko-KR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)</a:t>
            </a:r>
            <a:endParaRPr lang="ko-KR" altLang="en-US" sz="1000" dirty="0">
              <a:gradFill>
                <a:gsLst>
                  <a:gs pos="0">
                    <a:schemeClr val="tx1"/>
                  </a:gs>
                  <a:gs pos="20000">
                    <a:schemeClr val="tx1"/>
                  </a:gs>
                </a:gsLst>
                <a:lin ang="5400000" scaled="1"/>
              </a:gradFill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AC5A4C2-806D-46AC-B6C6-15C5F1724D93}"/>
              </a:ext>
            </a:extLst>
          </p:cNvPr>
          <p:cNvSpPr txBox="1"/>
          <p:nvPr/>
        </p:nvSpPr>
        <p:spPr>
          <a:xfrm>
            <a:off x="8042910" y="4462881"/>
            <a:ext cx="1981174" cy="215444"/>
          </a:xfrm>
          <a:prstGeom prst="rect">
            <a:avLst/>
          </a:prstGeom>
          <a:noFill/>
        </p:spPr>
        <p:txBody>
          <a:bodyPr wrap="square" lIns="180000" tIns="0" rIns="180000" bIns="0" rtlCol="0" anchor="ctr">
            <a:spAutoFit/>
          </a:bodyPr>
          <a:lstStyle/>
          <a:p>
            <a:pPr algn="r"/>
            <a:r>
              <a:rPr lang="en-US" altLang="ko-KR" sz="1400" dirty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750</a:t>
            </a:r>
            <a:r>
              <a:rPr lang="ko-KR" altLang="en-US" sz="1000" dirty="0" err="1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만가구</a:t>
            </a:r>
            <a:r>
              <a:rPr lang="ko-KR" altLang="en-US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 </a:t>
            </a:r>
            <a:r>
              <a:rPr lang="en-US" altLang="ko-KR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(IPTV + </a:t>
            </a:r>
            <a:r>
              <a:rPr lang="ko-KR" altLang="en-US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케이블</a:t>
            </a:r>
            <a:r>
              <a:rPr lang="en-US" altLang="ko-KR" sz="1000" dirty="0" smtClean="0">
                <a:gradFill>
                  <a:gsLst>
                    <a:gs pos="0">
                      <a:schemeClr val="tx1"/>
                    </a:gs>
                    <a:gs pos="20000">
                      <a:schemeClr val="tx1"/>
                    </a:gs>
                  </a:gsLst>
                  <a:lin ang="5400000" scaled="1"/>
                </a:gra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Nobel-Bold" panose="02000503050000020004" pitchFamily="2" charset="0"/>
              </a:rPr>
              <a:t>)</a:t>
            </a:r>
            <a:endParaRPr lang="ko-KR" altLang="en-US" sz="1000" dirty="0">
              <a:gradFill>
                <a:gsLst>
                  <a:gs pos="0">
                    <a:schemeClr val="tx1"/>
                  </a:gs>
                  <a:gs pos="20000">
                    <a:schemeClr val="tx1"/>
                  </a:gs>
                </a:gsLst>
                <a:lin ang="5400000" scaled="1"/>
              </a:gradFill>
              <a:latin typeface="에스코어 드림 5 Medium" panose="020B0503030302020204" pitchFamily="34" charset="-127"/>
              <a:ea typeface="에스코어 드림 5 Medium" panose="020B0503030302020204" pitchFamily="34" charset="-127"/>
              <a:cs typeface="Nobel-Bold" panose="02000503050000020004" pitchFamily="2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BAF429D-EA8B-460E-9047-0CA14EE87A2F}"/>
              </a:ext>
            </a:extLst>
          </p:cNvPr>
          <p:cNvGrpSpPr/>
          <p:nvPr/>
        </p:nvGrpSpPr>
        <p:grpSpPr>
          <a:xfrm>
            <a:off x="5696580" y="3138333"/>
            <a:ext cx="926604" cy="516825"/>
            <a:chOff x="5674486" y="3337275"/>
            <a:chExt cx="777978" cy="435491"/>
          </a:xfrm>
        </p:grpSpPr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id="{02ACAFC2-0538-4A74-9306-044DA21A7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3308" y="3621925"/>
              <a:ext cx="617509" cy="150841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77EB87E5-43E4-451D-B1F1-F0AC28C1D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486" y="3337275"/>
              <a:ext cx="777978" cy="205103"/>
            </a:xfrm>
            <a:prstGeom prst="rect">
              <a:avLst/>
            </a:prstGeom>
          </p:spPr>
        </p:pic>
      </p:grp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AA5982EB-EF2D-426A-84B2-08D5D919790E}"/>
              </a:ext>
            </a:extLst>
          </p:cNvPr>
          <p:cNvCxnSpPr>
            <a:cxnSpLocks/>
          </p:cNvCxnSpPr>
          <p:nvPr/>
        </p:nvCxnSpPr>
        <p:spPr>
          <a:xfrm rot="5400000">
            <a:off x="6129114" y="3515562"/>
            <a:ext cx="0" cy="1075230"/>
          </a:xfrm>
          <a:prstGeom prst="line">
            <a:avLst/>
          </a:prstGeom>
          <a:ln w="3175">
            <a:solidFill>
              <a:srgbClr val="AAA0B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996D8E01-1368-4100-8FB5-BEFE5B26734F}"/>
              </a:ext>
            </a:extLst>
          </p:cNvPr>
          <p:cNvCxnSpPr>
            <a:cxnSpLocks/>
          </p:cNvCxnSpPr>
          <p:nvPr/>
        </p:nvCxnSpPr>
        <p:spPr>
          <a:xfrm rot="5400000">
            <a:off x="6129114" y="4550414"/>
            <a:ext cx="0" cy="1075230"/>
          </a:xfrm>
          <a:prstGeom prst="line">
            <a:avLst/>
          </a:prstGeom>
          <a:ln w="3175">
            <a:solidFill>
              <a:srgbClr val="AAA0B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C14CFDD1-AE06-4AEF-8A5E-18FEEF0480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21" y="4420857"/>
            <a:ext cx="635187" cy="299492"/>
          </a:xfrm>
          <a:prstGeom prst="rect">
            <a:avLst/>
          </a:prstGeom>
        </p:spPr>
      </p:pic>
      <p:pic>
        <p:nvPicPr>
          <p:cNvPr id="10" name="그림 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EF8FE628-0F1E-44A9-98FA-CCD30439C3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21" y="5411597"/>
            <a:ext cx="635187" cy="29949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C0A1D7F-A124-4E59-9543-A31CF3E805F2}"/>
              </a:ext>
            </a:extLst>
          </p:cNvPr>
          <p:cNvSpPr txBox="1"/>
          <p:nvPr/>
        </p:nvSpPr>
        <p:spPr>
          <a:xfrm>
            <a:off x="479427" y="6563587"/>
            <a:ext cx="87524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* </a:t>
            </a:r>
            <a:r>
              <a:rPr kumimoji="0" lang="en-US" altLang="ko-KR" sz="7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2022.04</a:t>
            </a:r>
            <a:r>
              <a:rPr kumimoji="0" lang="ko-KR" altLang="en-US" sz="7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kumimoji="0" lang="ko-KR" alt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기준 </a:t>
            </a:r>
            <a:r>
              <a:rPr kumimoji="0" lang="ko-KR" altLang="en-US" sz="7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각사</a:t>
            </a:r>
            <a:r>
              <a:rPr kumimoji="0" lang="ko-KR" alt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자료</a:t>
            </a:r>
          </a:p>
        </p:txBody>
      </p:sp>
      <p:pic>
        <p:nvPicPr>
          <p:cNvPr id="46" name="Picture 2" descr="HCN - 나무위키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623"/>
          <a:stretch/>
        </p:blipFill>
        <p:spPr bwMode="auto">
          <a:xfrm>
            <a:off x="5911795" y="3768551"/>
            <a:ext cx="459714" cy="2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직선 연결선 47"/>
          <p:cNvCxnSpPr/>
          <p:nvPr/>
        </p:nvCxnSpPr>
        <p:spPr>
          <a:xfrm>
            <a:off x="596453" y="490208"/>
            <a:ext cx="2859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6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:a16="http://schemas.microsoft.com/office/drawing/2014/main" id="{B89CEDE7-D988-485D-B692-12E8D9A7C22F}"/>
              </a:ext>
            </a:extLst>
          </p:cNvPr>
          <p:cNvSpPr/>
          <p:nvPr/>
        </p:nvSpPr>
        <p:spPr>
          <a:xfrm>
            <a:off x="0" y="1413332"/>
            <a:ext cx="12192000" cy="3983999"/>
          </a:xfrm>
          <a:prstGeom prst="rect">
            <a:avLst/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934920" y="2358584"/>
          <a:ext cx="9433270" cy="2161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54">
                  <a:extLst>
                    <a:ext uri="{9D8B030D-6E8A-4147-A177-3AD203B41FA5}">
                      <a16:colId xmlns:a16="http://schemas.microsoft.com/office/drawing/2014/main" val="2923147282"/>
                    </a:ext>
                  </a:extLst>
                </a:gridCol>
                <a:gridCol w="2313527">
                  <a:extLst>
                    <a:ext uri="{9D8B030D-6E8A-4147-A177-3AD203B41FA5}">
                      <a16:colId xmlns:a16="http://schemas.microsoft.com/office/drawing/2014/main" val="2772687008"/>
                    </a:ext>
                  </a:extLst>
                </a:gridCol>
                <a:gridCol w="1369863">
                  <a:extLst>
                    <a:ext uri="{9D8B030D-6E8A-4147-A177-3AD203B41FA5}">
                      <a16:colId xmlns:a16="http://schemas.microsoft.com/office/drawing/2014/main" val="1826792057"/>
                    </a:ext>
                  </a:extLst>
                </a:gridCol>
                <a:gridCol w="575134">
                  <a:extLst>
                    <a:ext uri="{9D8B030D-6E8A-4147-A177-3AD203B41FA5}">
                      <a16:colId xmlns:a16="http://schemas.microsoft.com/office/drawing/2014/main" val="3992426757"/>
                    </a:ext>
                  </a:extLst>
                </a:gridCol>
                <a:gridCol w="2610478">
                  <a:extLst>
                    <a:ext uri="{9D8B030D-6E8A-4147-A177-3AD203B41FA5}">
                      <a16:colId xmlns:a16="http://schemas.microsoft.com/office/drawing/2014/main" val="582415115"/>
                    </a:ext>
                  </a:extLst>
                </a:gridCol>
                <a:gridCol w="1904214">
                  <a:extLst>
                    <a:ext uri="{9D8B030D-6E8A-4147-A177-3AD203B41FA5}">
                      <a16:colId xmlns:a16="http://schemas.microsoft.com/office/drawing/2014/main" val="652025382"/>
                    </a:ext>
                  </a:extLst>
                </a:gridCol>
              </a:tblGrid>
              <a:tr h="63023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KT</a:t>
                      </a:r>
                      <a:r>
                        <a:rPr lang="ko-KR" altLang="en-US" sz="1800" b="1" u="none" strike="noStrike" dirty="0">
                          <a:effectLst/>
                        </a:rPr>
                        <a:t>그룹 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LGU+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SKB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27230"/>
                  </a:ext>
                </a:extLst>
              </a:tr>
              <a:tr h="567438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342891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u="none" strike="noStrike" dirty="0" smtClean="0">
                          <a:effectLst/>
                        </a:rPr>
                        <a:t>지니</a:t>
                      </a:r>
                      <a:r>
                        <a:rPr lang="en-US" altLang="ko-KR" sz="1600" b="1" u="none" strike="noStrike" dirty="0" smtClean="0">
                          <a:effectLst/>
                        </a:rPr>
                        <a:t>TV</a:t>
                      </a:r>
                      <a:r>
                        <a:rPr lang="en-US" altLang="ko-KR" sz="1000" u="none" strike="noStrike" dirty="0" smtClean="0">
                          <a:effectLst/>
                        </a:rPr>
                        <a:t>(770</a:t>
                      </a:r>
                      <a:r>
                        <a:rPr lang="ko-KR" altLang="en-US" sz="1000" u="none" strike="noStrike" dirty="0" smtClean="0">
                          <a:effectLst/>
                        </a:rPr>
                        <a:t>만</a:t>
                      </a:r>
                      <a:r>
                        <a:rPr lang="en-US" altLang="ko-KR" sz="1000" u="none" strike="noStrike" dirty="0">
                          <a:effectLst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u="none" strike="noStrike" dirty="0" smtClean="0">
                          <a:effectLst/>
                        </a:rPr>
                        <a:t>Skylife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dirty="0" smtClean="0">
                          <a:effectLst/>
                        </a:rPr>
                        <a:t>(380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만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)</a:t>
                      </a:r>
                      <a:endParaRPr lang="ko-KR" altLang="en-US" sz="1100" dirty="0"/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effectLst/>
                        </a:rPr>
                        <a:t>HCN</a:t>
                      </a:r>
                    </a:p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ART</a:t>
                      </a:r>
                    </a:p>
                    <a:p>
                      <a:pPr algn="ctr" fontAlgn="ctr"/>
                      <a:endParaRPr lang="en-US" altLang="ko-K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endParaRPr lang="en-US" altLang="ko-K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SBA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42916"/>
                  </a:ext>
                </a:extLst>
              </a:tr>
              <a:tr h="963866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342891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72" marR="7672" marT="7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647458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405869" y="1817510"/>
            <a:ext cx="3366531" cy="3219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ko-KR" sz="13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3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매체사별 커버리지 및 실시간광고상품 현황</a:t>
            </a:r>
            <a:r>
              <a:rPr lang="en-US" altLang="ko-KR" sz="13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13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36069" y="6293355"/>
            <a:ext cx="3503443" cy="2743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ko-KR" sz="9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900" spc="-6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각사</a:t>
            </a:r>
            <a:r>
              <a:rPr lang="ko-KR" altLang="en-US" sz="9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IR </a:t>
            </a:r>
            <a:r>
              <a:rPr lang="ko-KR" altLang="en-US" sz="9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자료 기준</a:t>
            </a:r>
            <a:r>
              <a:rPr lang="en-US" altLang="ko-KR" sz="9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(22.4</a:t>
            </a:r>
            <a:r>
              <a:rPr lang="ko-KR" altLang="en-US" sz="9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월말 기준</a:t>
            </a:r>
            <a:r>
              <a:rPr lang="en-US" altLang="ko-KR" sz="9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900" spc="-6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92FB06-5071-4153-8A92-2D2A662DE2BE}"/>
              </a:ext>
            </a:extLst>
          </p:cNvPr>
          <p:cNvSpPr txBox="1"/>
          <p:nvPr/>
        </p:nvSpPr>
        <p:spPr>
          <a:xfrm>
            <a:off x="1607097" y="4589125"/>
            <a:ext cx="4274200" cy="338554"/>
          </a:xfrm>
          <a:prstGeom prst="rect">
            <a:avLst/>
          </a:prstGeom>
          <a:solidFill>
            <a:srgbClr val="ED1C24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200" b="1" spc="-100" dirty="0" smtClean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1,280</a:t>
            </a:r>
            <a:r>
              <a:rPr lang="ko-KR" altLang="en-US" sz="2200" b="1" spc="-100" dirty="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만</a:t>
            </a:r>
            <a:endParaRPr lang="en-US" altLang="ko-KR" sz="2200" b="1" spc="-100" dirty="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92FB06-5071-4153-8A92-2D2A662DE2BE}"/>
              </a:ext>
            </a:extLst>
          </p:cNvPr>
          <p:cNvSpPr txBox="1"/>
          <p:nvPr/>
        </p:nvSpPr>
        <p:spPr>
          <a:xfrm>
            <a:off x="5881297" y="4588673"/>
            <a:ext cx="2576923" cy="338554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200" spc="-1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935</a:t>
            </a:r>
            <a:r>
              <a:rPr lang="ko-KR" altLang="en-US" sz="2200" spc="-1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만</a:t>
            </a:r>
            <a:endParaRPr lang="en-US" altLang="ko-KR" sz="2200" spc="-1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92FB06-5071-4153-8A92-2D2A662DE2BE}"/>
              </a:ext>
            </a:extLst>
          </p:cNvPr>
          <p:cNvSpPr txBox="1"/>
          <p:nvPr/>
        </p:nvSpPr>
        <p:spPr>
          <a:xfrm>
            <a:off x="8458220" y="4582806"/>
            <a:ext cx="190997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200" spc="-1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633</a:t>
            </a:r>
            <a:r>
              <a:rPr lang="ko-KR" altLang="en-US" sz="2200" spc="-1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만</a:t>
            </a:r>
            <a:endParaRPr lang="en-US" altLang="ko-KR" sz="2200" spc="-1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89CEDE7-D988-485D-B692-12E8D9A7C22F}"/>
              </a:ext>
            </a:extLst>
          </p:cNvPr>
          <p:cNvSpPr/>
          <p:nvPr/>
        </p:nvSpPr>
        <p:spPr>
          <a:xfrm>
            <a:off x="504517" y="2250006"/>
            <a:ext cx="1084926" cy="2450010"/>
          </a:xfrm>
          <a:prstGeom prst="rect">
            <a:avLst/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84BBF-EB25-251E-694B-F12EFE384DAD}"/>
              </a:ext>
            </a:extLst>
          </p:cNvPr>
          <p:cNvSpPr txBox="1"/>
          <p:nvPr/>
        </p:nvSpPr>
        <p:spPr>
          <a:xfrm>
            <a:off x="1143001" y="569603"/>
            <a:ext cx="3900107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ko-KR" altLang="en-US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별첨</a:t>
            </a:r>
            <a:r>
              <a:rPr lang="en-US" altLang="ko-KR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) </a:t>
            </a:r>
            <a:r>
              <a:rPr lang="ko-KR" altLang="en-US" sz="2600" spc="-1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매체별 커버리지 </a:t>
            </a:r>
            <a:r>
              <a:rPr lang="ko-KR" altLang="en-US" sz="2600" spc="-1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비교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27DDB-D543-0219-2396-4F3CBBC92202}"/>
              </a:ext>
            </a:extLst>
          </p:cNvPr>
          <p:cNvSpPr txBox="1"/>
          <p:nvPr/>
        </p:nvSpPr>
        <p:spPr>
          <a:xfrm>
            <a:off x="536448" y="569603"/>
            <a:ext cx="36869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D1C24"/>
                    </a:gs>
                    <a:gs pos="100000">
                      <a:srgbClr val="ED1C24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03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D1C24"/>
                  </a:gs>
                  <a:gs pos="100000">
                    <a:srgbClr val="ED1C24"/>
                  </a:gs>
                </a:gsLst>
                <a:lin ang="5400000" scaled="1"/>
              </a:gradFill>
              <a:effectLst/>
              <a:uLnTx/>
              <a:uFillTx/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Nobel-Bold" panose="02000503050000020004" pitchFamily="2" charset="0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553F9423-9F99-A573-D3EE-7CB38970F8DA}"/>
              </a:ext>
            </a:extLst>
          </p:cNvPr>
          <p:cNvCxnSpPr/>
          <p:nvPr/>
        </p:nvCxnSpPr>
        <p:spPr>
          <a:xfrm>
            <a:off x="596453" y="490208"/>
            <a:ext cx="2859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68F02A-DEE8-E8C9-EB3F-61D4971341D0}"/>
              </a:ext>
            </a:extLst>
          </p:cNvPr>
          <p:cNvSpPr txBox="1"/>
          <p:nvPr/>
        </p:nvSpPr>
        <p:spPr>
          <a:xfrm>
            <a:off x="1185673" y="356243"/>
            <a:ext cx="142346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YOUR DIGITAL MEDIA PATNER</a:t>
            </a: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D1C24"/>
                    </a:gs>
                    <a:gs pos="100000">
                      <a:srgbClr val="ED1C24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.</a:t>
            </a:r>
            <a:endParaRPr kumimoji="0" lang="ko-KR" altLang="en-US" sz="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D1C24"/>
                  </a:gs>
                  <a:gs pos="100000">
                    <a:srgbClr val="ED1C24"/>
                  </a:gs>
                </a:gsLst>
                <a:lin ang="5400000" scaled="1"/>
              </a:gradFill>
              <a:effectLst/>
              <a:uLnTx/>
              <a:uFillTx/>
              <a:latin typeface="HelveticaNeueLT Pro 65 Md" panose="020B0604020202020204" pitchFamily="34" charset="0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89CEDE7-D988-485D-B692-12E8D9A7C22F}"/>
              </a:ext>
            </a:extLst>
          </p:cNvPr>
          <p:cNvSpPr/>
          <p:nvPr/>
        </p:nvSpPr>
        <p:spPr>
          <a:xfrm>
            <a:off x="5850944" y="3864864"/>
            <a:ext cx="1618092" cy="6526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dk1"/>
                </a:solidFill>
              </a:rPr>
              <a:t>LGHV</a:t>
            </a:r>
            <a:endParaRPr lang="ko-KR" altLang="en-US" sz="16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89CEDE7-D988-485D-B692-12E8D9A7C22F}"/>
              </a:ext>
            </a:extLst>
          </p:cNvPr>
          <p:cNvSpPr/>
          <p:nvPr/>
        </p:nvSpPr>
        <p:spPr>
          <a:xfrm>
            <a:off x="6096000" y="1150620"/>
            <a:ext cx="6096000" cy="5221605"/>
          </a:xfrm>
          <a:prstGeom prst="rect">
            <a:avLst/>
          </a:prstGeom>
          <a:solidFill>
            <a:srgbClr val="CBD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xtBox 91"/>
          <p:cNvSpPr txBox="1"/>
          <p:nvPr/>
        </p:nvSpPr>
        <p:spPr>
          <a:xfrm>
            <a:off x="751897" y="1516600"/>
            <a:ext cx="5064703" cy="731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ko-KR" altLang="en-US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소비 트렌드의 중심</a:t>
            </a:r>
            <a:r>
              <a:rPr lang="en-US" altLang="ko-KR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, </a:t>
            </a:r>
            <a:r>
              <a:rPr lang="ko-KR" altLang="en-US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구매력 있는 </a:t>
            </a:r>
            <a:r>
              <a:rPr lang="en-US" altLang="ko-KR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2049 </a:t>
            </a:r>
            <a:r>
              <a:rPr lang="ko-KR" altLang="en-US" spc="-100" dirty="0" err="1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시청자층</a:t>
            </a:r>
            <a:r>
              <a:rPr lang="ko-KR" altLang="en-US" spc="-100" dirty="0" err="1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을</a:t>
            </a:r>
            <a:r>
              <a:rPr lang="ko-KR" altLang="en-US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 </a:t>
            </a:r>
            <a:r>
              <a:rPr lang="en-US" altLang="ko-KR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/>
            </a:r>
            <a:br>
              <a:rPr lang="en-US" altLang="ko-KR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</a:br>
            <a:r>
              <a:rPr lang="ko-KR" altLang="en-US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중심으로</a:t>
            </a:r>
            <a:r>
              <a:rPr lang="en-US" altLang="ko-KR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 </a:t>
            </a:r>
            <a:r>
              <a:rPr lang="ko-KR" altLang="en-US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구성되었습니다</a:t>
            </a:r>
            <a:r>
              <a:rPr lang="en-US" altLang="ko-KR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rPr>
              <a:t>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6CAFA03-6A31-4A05-BC09-3E9679DCC6A5}"/>
              </a:ext>
            </a:extLst>
          </p:cNvPr>
          <p:cNvSpPr txBox="1"/>
          <p:nvPr/>
        </p:nvSpPr>
        <p:spPr>
          <a:xfrm>
            <a:off x="1143001" y="569603"/>
            <a:ext cx="4413068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1,280</a:t>
            </a:r>
            <a:r>
              <a:rPr kumimoji="0" lang="ko-KR" altLang="en-US" sz="2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만 </a:t>
            </a:r>
            <a:r>
              <a:rPr kumimoji="0" lang="ko-KR" altLang="en-US" sz="2600" b="0" i="0" u="none" strike="noStrike" kern="1200" cap="none" spc="-10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가구의 프리미엄 시청자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B3C78D6-19E0-49D2-AF2D-E65296EE0664}"/>
              </a:ext>
            </a:extLst>
          </p:cNvPr>
          <p:cNvSpPr txBox="1"/>
          <p:nvPr/>
        </p:nvSpPr>
        <p:spPr>
          <a:xfrm>
            <a:off x="1185673" y="356243"/>
            <a:ext cx="142346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YOUR DIGITAL MEDIA PATNER</a:t>
            </a:r>
            <a:r>
              <a:rPr kumimoji="0" lang="en-US" altLang="ko-KR" sz="7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ED1C24"/>
                    </a:gs>
                    <a:gs pos="100000">
                      <a:srgbClr val="ED1C24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.</a:t>
            </a:r>
            <a:endParaRPr kumimoji="0" lang="ko-KR" altLang="en-US" sz="7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D1C24"/>
                  </a:gs>
                  <a:gs pos="100000">
                    <a:srgbClr val="ED1C24"/>
                  </a:gs>
                </a:gsLst>
                <a:lin ang="5400000" scaled="1"/>
              </a:gradFill>
              <a:effectLst/>
              <a:uLnTx/>
              <a:uFillTx/>
              <a:latin typeface="HelveticaNeueLT Pro 65 Md" panose="020B0604020202020204" pitchFamily="34" charset="0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39BB094B-E5BC-4E6C-BA5E-1BD85E477DD2}"/>
              </a:ext>
            </a:extLst>
          </p:cNvPr>
          <p:cNvGrpSpPr>
            <a:grpSpLocks noChangeAspect="1"/>
          </p:cNvGrpSpPr>
          <p:nvPr/>
        </p:nvGrpSpPr>
        <p:grpSpPr>
          <a:xfrm>
            <a:off x="545654" y="1627247"/>
            <a:ext cx="207199" cy="207010"/>
            <a:chOff x="788444" y="3566553"/>
            <a:chExt cx="141520" cy="141391"/>
          </a:xfrm>
        </p:grpSpPr>
        <p:sp>
          <p:nvSpPr>
            <p:cNvPr id="162" name="Freeform 5">
              <a:extLst>
                <a:ext uri="{FF2B5EF4-FFF2-40B4-BE49-F238E27FC236}">
                  <a16:creationId xmlns:a16="http://schemas.microsoft.com/office/drawing/2014/main" id="{783235A9-28F2-43F2-A672-070430553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65" y="3589575"/>
              <a:ext cx="110346" cy="80152"/>
            </a:xfrm>
            <a:custGeom>
              <a:avLst/>
              <a:gdLst>
                <a:gd name="T0" fmla="*/ 1692 w 1692"/>
                <a:gd name="T1" fmla="*/ 155 h 1229"/>
                <a:gd name="T2" fmla="*/ 1539 w 1692"/>
                <a:gd name="T3" fmla="*/ 0 h 1229"/>
                <a:gd name="T4" fmla="*/ 617 w 1692"/>
                <a:gd name="T5" fmla="*/ 922 h 1229"/>
                <a:gd name="T6" fmla="*/ 155 w 1692"/>
                <a:gd name="T7" fmla="*/ 460 h 1229"/>
                <a:gd name="T8" fmla="*/ 0 w 1692"/>
                <a:gd name="T9" fmla="*/ 615 h 1229"/>
                <a:gd name="T10" fmla="*/ 617 w 1692"/>
                <a:gd name="T11" fmla="*/ 1229 h 1229"/>
                <a:gd name="T12" fmla="*/ 1692 w 1692"/>
                <a:gd name="T13" fmla="*/ 155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2" h="1229">
                  <a:moveTo>
                    <a:pt x="1692" y="155"/>
                  </a:moveTo>
                  <a:lnTo>
                    <a:pt x="1539" y="0"/>
                  </a:lnTo>
                  <a:lnTo>
                    <a:pt x="617" y="922"/>
                  </a:lnTo>
                  <a:lnTo>
                    <a:pt x="155" y="460"/>
                  </a:lnTo>
                  <a:lnTo>
                    <a:pt x="0" y="615"/>
                  </a:lnTo>
                  <a:lnTo>
                    <a:pt x="617" y="1229"/>
                  </a:lnTo>
                  <a:lnTo>
                    <a:pt x="1692" y="1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endParaRPr lang="ko-KR" altLang="en-US" sz="1200" spc="-80">
                <a:gradFill>
                  <a:gsLst>
                    <a:gs pos="0">
                      <a:schemeClr val="tx1"/>
                    </a:gs>
                    <a:gs pos="37000">
                      <a:schemeClr val="tx1"/>
                    </a:gs>
                  </a:gsLst>
                  <a:lin ang="5400000" scaled="1"/>
                </a:gradFill>
                <a:latin typeface="Noto Sans CJK KR Light" panose="020B0300000000000000" pitchFamily="34" charset="-127"/>
                <a:ea typeface="Noto Sans CJK KR Light" panose="020B0300000000000000" pitchFamily="34" charset="-127"/>
              </a:endParaRPr>
            </a:p>
          </p:txBody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2AAD524E-056D-44E4-8552-17807D5E2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44" y="3566553"/>
              <a:ext cx="141520" cy="141391"/>
            </a:xfrm>
            <a:custGeom>
              <a:avLst/>
              <a:gdLst>
                <a:gd name="T0" fmla="*/ 977 w 1080"/>
                <a:gd name="T1" fmla="*/ 440 h 1080"/>
                <a:gd name="T2" fmla="*/ 988 w 1080"/>
                <a:gd name="T3" fmla="*/ 540 h 1080"/>
                <a:gd name="T4" fmla="*/ 540 w 1080"/>
                <a:gd name="T5" fmla="*/ 988 h 1080"/>
                <a:gd name="T6" fmla="*/ 92 w 1080"/>
                <a:gd name="T7" fmla="*/ 540 h 1080"/>
                <a:gd name="T8" fmla="*/ 540 w 1080"/>
                <a:gd name="T9" fmla="*/ 92 h 1080"/>
                <a:gd name="T10" fmla="*/ 860 w 1080"/>
                <a:gd name="T11" fmla="*/ 226 h 1080"/>
                <a:gd name="T12" fmla="*/ 925 w 1080"/>
                <a:gd name="T13" fmla="*/ 161 h 1080"/>
                <a:gd name="T14" fmla="*/ 540 w 1080"/>
                <a:gd name="T15" fmla="*/ 0 h 1080"/>
                <a:gd name="T16" fmla="*/ 0 w 1080"/>
                <a:gd name="T17" fmla="*/ 540 h 1080"/>
                <a:gd name="T18" fmla="*/ 540 w 1080"/>
                <a:gd name="T19" fmla="*/ 1080 h 1080"/>
                <a:gd name="T20" fmla="*/ 1080 w 1080"/>
                <a:gd name="T21" fmla="*/ 540 h 1080"/>
                <a:gd name="T22" fmla="*/ 1051 w 1080"/>
                <a:gd name="T23" fmla="*/ 365 h 1080"/>
                <a:gd name="T24" fmla="*/ 977 w 1080"/>
                <a:gd name="T25" fmla="*/ 44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0" h="1080">
                  <a:moveTo>
                    <a:pt x="977" y="440"/>
                  </a:moveTo>
                  <a:cubicBezTo>
                    <a:pt x="984" y="472"/>
                    <a:pt x="988" y="505"/>
                    <a:pt x="988" y="540"/>
                  </a:cubicBezTo>
                  <a:cubicBezTo>
                    <a:pt x="988" y="787"/>
                    <a:pt x="787" y="988"/>
                    <a:pt x="540" y="988"/>
                  </a:cubicBezTo>
                  <a:cubicBezTo>
                    <a:pt x="293" y="988"/>
                    <a:pt x="92" y="787"/>
                    <a:pt x="92" y="540"/>
                  </a:cubicBezTo>
                  <a:cubicBezTo>
                    <a:pt x="92" y="293"/>
                    <a:pt x="293" y="92"/>
                    <a:pt x="540" y="92"/>
                  </a:cubicBezTo>
                  <a:cubicBezTo>
                    <a:pt x="665" y="92"/>
                    <a:pt x="779" y="143"/>
                    <a:pt x="860" y="226"/>
                  </a:cubicBezTo>
                  <a:cubicBezTo>
                    <a:pt x="925" y="161"/>
                    <a:pt x="925" y="161"/>
                    <a:pt x="925" y="161"/>
                  </a:cubicBezTo>
                  <a:cubicBezTo>
                    <a:pt x="827" y="61"/>
                    <a:pt x="691" y="0"/>
                    <a:pt x="540" y="0"/>
                  </a:cubicBezTo>
                  <a:cubicBezTo>
                    <a:pt x="242" y="0"/>
                    <a:pt x="0" y="242"/>
                    <a:pt x="0" y="540"/>
                  </a:cubicBezTo>
                  <a:cubicBezTo>
                    <a:pt x="0" y="838"/>
                    <a:pt x="242" y="1080"/>
                    <a:pt x="540" y="1080"/>
                  </a:cubicBezTo>
                  <a:cubicBezTo>
                    <a:pt x="838" y="1080"/>
                    <a:pt x="1080" y="838"/>
                    <a:pt x="1080" y="540"/>
                  </a:cubicBezTo>
                  <a:cubicBezTo>
                    <a:pt x="1080" y="479"/>
                    <a:pt x="1070" y="420"/>
                    <a:pt x="1051" y="365"/>
                  </a:cubicBezTo>
                  <a:lnTo>
                    <a:pt x="977" y="44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endParaRPr lang="ko-KR" altLang="en-US" sz="1200" spc="-80">
                <a:gradFill>
                  <a:gsLst>
                    <a:gs pos="0">
                      <a:schemeClr val="tx1"/>
                    </a:gs>
                    <a:gs pos="37000">
                      <a:schemeClr val="tx1"/>
                    </a:gs>
                  </a:gsLst>
                  <a:lin ang="5400000" scaled="1"/>
                </a:gradFill>
                <a:latin typeface="Noto Sans CJK KR Light" panose="020B0300000000000000" pitchFamily="34" charset="-127"/>
                <a:ea typeface="Noto Sans CJK KR Light" panose="020B0300000000000000" pitchFamily="34" charset="-127"/>
              </a:endParaRPr>
            </a:p>
          </p:txBody>
        </p:sp>
      </p:grpSp>
      <p:sp>
        <p:nvSpPr>
          <p:cNvPr id="96" name="사각형: 둥근 모서리 95">
            <a:extLst>
              <a:ext uri="{FF2B5EF4-FFF2-40B4-BE49-F238E27FC236}">
                <a16:creationId xmlns:a16="http://schemas.microsoft.com/office/drawing/2014/main" id="{5A6C4C93-FCEA-4B5D-AC0A-6464B70C7679}"/>
              </a:ext>
            </a:extLst>
          </p:cNvPr>
          <p:cNvSpPr/>
          <p:nvPr/>
        </p:nvSpPr>
        <p:spPr>
          <a:xfrm>
            <a:off x="6472723" y="1592263"/>
            <a:ext cx="5239851" cy="4530620"/>
          </a:xfrm>
          <a:prstGeom prst="roundRect">
            <a:avLst>
              <a:gd name="adj" fmla="val 6015"/>
            </a:avLst>
          </a:prstGeom>
          <a:solidFill>
            <a:schemeClr val="bg1"/>
          </a:solidFill>
          <a:ln w="3175">
            <a:solidFill>
              <a:srgbClr val="AAA0BA"/>
            </a:solidFill>
          </a:ln>
          <a:effectLst>
            <a:outerShdw dist="88900" dir="2700000" algn="tl" rotWithShape="0">
              <a:srgbClr val="270A54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1E510DB-5039-4D09-98F8-386126BDF90A}"/>
              </a:ext>
            </a:extLst>
          </p:cNvPr>
          <p:cNvSpPr txBox="1"/>
          <p:nvPr/>
        </p:nvSpPr>
        <p:spPr>
          <a:xfrm>
            <a:off x="6868718" y="1861828"/>
            <a:ext cx="20598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100" normalizeH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23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n-cs"/>
              </a:rPr>
              <a:t>구매력 높은 시청자층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C1F6750-FED3-42B6-A362-909C857AB434}"/>
              </a:ext>
            </a:extLst>
          </p:cNvPr>
          <p:cNvSpPr txBox="1"/>
          <p:nvPr/>
        </p:nvSpPr>
        <p:spPr>
          <a:xfrm>
            <a:off x="6868955" y="2334812"/>
            <a:ext cx="34624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지역</a:t>
            </a: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77510FE-530F-465A-9DE0-6098F094DBFC}"/>
              </a:ext>
            </a:extLst>
          </p:cNvPr>
          <p:cNvGrpSpPr/>
          <p:nvPr/>
        </p:nvGrpSpPr>
        <p:grpSpPr>
          <a:xfrm>
            <a:off x="9402829" y="2334812"/>
            <a:ext cx="1787429" cy="885645"/>
            <a:chOff x="5022348" y="-1538263"/>
            <a:chExt cx="1787429" cy="88564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DDD6084-C201-4D01-BEA1-10001CBF39AF}"/>
                </a:ext>
              </a:extLst>
            </p:cNvPr>
            <p:cNvSpPr txBox="1"/>
            <p:nvPr/>
          </p:nvSpPr>
          <p:spPr>
            <a:xfrm>
              <a:off x="6288801" y="-1083505"/>
              <a:ext cx="520976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800" dirty="0" smtClean="0">
                  <a:gradFill>
                    <a:gsLst>
                      <a:gs pos="0">
                        <a:srgbClr val="ED1C24"/>
                      </a:gs>
                      <a:gs pos="100000">
                        <a:srgbClr val="ED1C24"/>
                      </a:gs>
                    </a:gsLst>
                    <a:lin ang="5400000" scaled="1"/>
                  </a:gra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  <a:cs typeface="Nobel-Bold" panose="02000503050000020004" pitchFamily="2" charset="0"/>
                </a:rPr>
                <a:t>70</a:t>
              </a:r>
              <a:r>
                <a:rPr kumimoji="0" lang="en-US" altLang="ko-KR" sz="16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%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DB35DC7-02EC-46D9-8369-E17470926EC9}"/>
                </a:ext>
              </a:extLst>
            </p:cNvPr>
            <p:cNvSpPr txBox="1"/>
            <p:nvPr/>
          </p:nvSpPr>
          <p:spPr>
            <a:xfrm>
              <a:off x="5022348" y="-945109"/>
              <a:ext cx="1021113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수도권</a:t>
              </a:r>
              <a:r>
                <a:rPr kumimoji="0" lang="en-US" altLang="ko-KR" sz="1400" b="0" i="0" u="none" strike="noStrike" kern="1200" cap="none" spc="-10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·</a:t>
              </a:r>
              <a:r>
                <a:rPr kumimoji="0" lang="ko-KR" altLang="en-US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광역시</a:t>
              </a:r>
              <a:endParaRPr kumimoji="0" lang="en-US" altLang="ko-KR" sz="1400" b="0" i="0" u="none" strike="noStrike" kern="1200" cap="none" spc="-10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A7AF939-02F5-404B-8A66-44B2A1631F9D}"/>
                </a:ext>
              </a:extLst>
            </p:cNvPr>
            <p:cNvSpPr txBox="1"/>
            <p:nvPr/>
          </p:nvSpPr>
          <p:spPr>
            <a:xfrm>
              <a:off x="6288801" y="-1538263"/>
              <a:ext cx="520976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800" dirty="0" smtClean="0">
                  <a:gradFill>
                    <a:gsLst>
                      <a:gs pos="0">
                        <a:srgbClr val="ED1C24"/>
                      </a:gs>
                      <a:gs pos="100000">
                        <a:srgbClr val="ED1C24"/>
                      </a:gs>
                    </a:gsLst>
                    <a:lin ang="5400000" scaled="1"/>
                  </a:gra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  <a:cs typeface="Nobel-Bold" panose="02000503050000020004" pitchFamily="2" charset="0"/>
                </a:rPr>
                <a:t>30</a:t>
              </a:r>
              <a:r>
                <a:rPr kumimoji="0" lang="en-US" altLang="ko-KR" sz="16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%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78F1B49-26F6-435E-A787-1B4351AF97DF}"/>
                </a:ext>
              </a:extLst>
            </p:cNvPr>
            <p:cNvSpPr txBox="1"/>
            <p:nvPr/>
          </p:nvSpPr>
          <p:spPr>
            <a:xfrm>
              <a:off x="5562560" y="-1399867"/>
              <a:ext cx="480901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수도권</a:t>
              </a:r>
              <a:endParaRPr kumimoji="0" lang="en-US" altLang="ko-KR" sz="1400" b="0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9893A08-C7CD-4315-9EB8-4D52090BF24E}"/>
              </a:ext>
            </a:extLst>
          </p:cNvPr>
          <p:cNvGrpSpPr/>
          <p:nvPr/>
        </p:nvGrpSpPr>
        <p:grpSpPr>
          <a:xfrm>
            <a:off x="9813197" y="3676285"/>
            <a:ext cx="1377061" cy="885645"/>
            <a:chOff x="8730062" y="-1538263"/>
            <a:chExt cx="1377061" cy="885645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36EE926-4898-45C0-A3FB-0C3B05F2D005}"/>
                </a:ext>
              </a:extLst>
            </p:cNvPr>
            <p:cNvSpPr txBox="1"/>
            <p:nvPr/>
          </p:nvSpPr>
          <p:spPr>
            <a:xfrm>
              <a:off x="9586147" y="-1083505"/>
              <a:ext cx="520976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800" dirty="0" smtClean="0">
                  <a:gradFill>
                    <a:gsLst>
                      <a:gs pos="0">
                        <a:srgbClr val="ED1C24"/>
                      </a:gs>
                      <a:gs pos="100000">
                        <a:srgbClr val="ED1C24"/>
                      </a:gs>
                    </a:gsLst>
                    <a:lin ang="5400000" scaled="1"/>
                  </a:gra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  <a:cs typeface="Nobel-Bold" panose="02000503050000020004" pitchFamily="2" charset="0"/>
                </a:rPr>
                <a:t>17</a:t>
              </a:r>
              <a:r>
                <a:rPr kumimoji="0" lang="en-US" altLang="ko-KR" sz="16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%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EFC95A3-F4ED-406E-A8D2-9FA83E3D09EA}"/>
                </a:ext>
              </a:extLst>
            </p:cNvPr>
            <p:cNvSpPr txBox="1"/>
            <p:nvPr/>
          </p:nvSpPr>
          <p:spPr>
            <a:xfrm>
              <a:off x="8730062" y="-945109"/>
              <a:ext cx="61074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spc="-10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2</a:t>
              </a:r>
              <a:r>
                <a:rPr kumimoji="0" lang="en-US" altLang="ko-KR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0·30</a:t>
              </a:r>
              <a:r>
                <a:rPr kumimoji="0" lang="ko-KR" altLang="en-US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대</a:t>
              </a:r>
              <a:endParaRPr kumimoji="0" lang="en-US" altLang="ko-KR" sz="1400" b="0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DD18E20-1BF4-40F8-9426-747730B6645B}"/>
                </a:ext>
              </a:extLst>
            </p:cNvPr>
            <p:cNvSpPr txBox="1"/>
            <p:nvPr/>
          </p:nvSpPr>
          <p:spPr>
            <a:xfrm>
              <a:off x="9586147" y="-1538263"/>
              <a:ext cx="520976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800" dirty="0" smtClean="0">
                  <a:gradFill>
                    <a:gsLst>
                      <a:gs pos="0">
                        <a:srgbClr val="ED1C24"/>
                      </a:gs>
                      <a:gs pos="100000">
                        <a:srgbClr val="ED1C24"/>
                      </a:gs>
                    </a:gsLst>
                    <a:lin ang="5400000" scaled="1"/>
                  </a:gra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  <a:cs typeface="Nobel-Bold" panose="02000503050000020004" pitchFamily="2" charset="0"/>
                </a:rPr>
                <a:t>42</a:t>
              </a:r>
              <a:r>
                <a:rPr kumimoji="0" lang="en-US" altLang="ko-KR" sz="16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%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55A4CCD-3AD6-4B4B-BC6F-E14B5BBE70E4}"/>
                </a:ext>
              </a:extLst>
            </p:cNvPr>
            <p:cNvSpPr txBox="1"/>
            <p:nvPr/>
          </p:nvSpPr>
          <p:spPr>
            <a:xfrm>
              <a:off x="8730062" y="-1399867"/>
              <a:ext cx="61074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40·50</a:t>
              </a:r>
              <a:r>
                <a:rPr kumimoji="0" lang="ko-KR" altLang="en-US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대</a:t>
              </a:r>
              <a:endParaRPr kumimoji="0" lang="en-US" altLang="ko-KR" sz="1400" b="0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66BAB44-EB5C-437E-91C6-FBC28ADA1799}"/>
              </a:ext>
            </a:extLst>
          </p:cNvPr>
          <p:cNvGrpSpPr/>
          <p:nvPr/>
        </p:nvGrpSpPr>
        <p:grpSpPr>
          <a:xfrm>
            <a:off x="9114692" y="5009685"/>
            <a:ext cx="2075566" cy="885645"/>
            <a:chOff x="11320473" y="-1538263"/>
            <a:chExt cx="2075566" cy="885645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1766E35-8F04-4E14-BC9B-AB2E344B7FAA}"/>
                </a:ext>
              </a:extLst>
            </p:cNvPr>
            <p:cNvSpPr txBox="1"/>
            <p:nvPr/>
          </p:nvSpPr>
          <p:spPr>
            <a:xfrm>
              <a:off x="12742014" y="-1083505"/>
              <a:ext cx="654025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800">
                  <a:gradFill>
                    <a:gsLst>
                      <a:gs pos="0">
                        <a:srgbClr val="ED1C24"/>
                      </a:gs>
                      <a:gs pos="100000">
                        <a:srgbClr val="ED1C24"/>
                      </a:gs>
                    </a:gsLst>
                    <a:lin ang="5400000" scaled="1"/>
                  </a:gra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  <a:cs typeface="Nobel-Bold" panose="02000503050000020004" pitchFamily="2" charset="0"/>
                </a:rPr>
                <a:t>58</a:t>
              </a: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%</a:t>
              </a: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25B5477-81D1-40BA-87D4-C90DB2FF6DF8}"/>
                </a:ext>
              </a:extLst>
            </p:cNvPr>
            <p:cNvSpPr txBox="1"/>
            <p:nvPr/>
          </p:nvSpPr>
          <p:spPr>
            <a:xfrm>
              <a:off x="11320473" y="-945109"/>
              <a:ext cx="1175002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월 소득 </a:t>
              </a:r>
              <a:r>
                <a:rPr kumimoji="0" lang="en-US" altLang="ko-KR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300</a:t>
              </a:r>
              <a:r>
                <a:rPr kumimoji="0" lang="ko-KR" altLang="en-US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만원</a:t>
              </a:r>
              <a:endParaRPr kumimoji="0" lang="en-US" altLang="ko-KR" sz="1400" b="0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D359B6B-50B1-437E-ACC3-E5AAD2675241}"/>
                </a:ext>
              </a:extLst>
            </p:cNvPr>
            <p:cNvSpPr txBox="1"/>
            <p:nvPr/>
          </p:nvSpPr>
          <p:spPr>
            <a:xfrm>
              <a:off x="12742014" y="-1538263"/>
              <a:ext cx="654025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800">
                  <a:gradFill>
                    <a:gsLst>
                      <a:gs pos="0">
                        <a:srgbClr val="ED1C24"/>
                      </a:gs>
                      <a:gs pos="100000">
                        <a:srgbClr val="ED1C24"/>
                      </a:gs>
                    </a:gsLst>
                    <a:lin ang="5400000" scaled="1"/>
                  </a:gra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  <a:cs typeface="Nobel-Bold" panose="02000503050000020004" pitchFamily="2" charset="0"/>
                </a:rPr>
                <a:t>30</a:t>
              </a:r>
              <a:r>
                <a:rPr kumimoji="0" lang="en-US" altLang="ko-KR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6 Bold" panose="020B0703030302020204" pitchFamily="34" charset="-127"/>
                  <a:ea typeface="에스코어 드림 6 Bold" panose="020B0703030302020204" pitchFamily="34" charset="-127"/>
                  <a:cs typeface="Nobel-Bold" panose="02000503050000020004" pitchFamily="2" charset="0"/>
                </a:rPr>
                <a:t>%</a:t>
              </a: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D91176C-F0E9-401E-892C-F1F78F54B36E}"/>
                </a:ext>
              </a:extLst>
            </p:cNvPr>
            <p:cNvSpPr txBox="1"/>
            <p:nvPr/>
          </p:nvSpPr>
          <p:spPr>
            <a:xfrm>
              <a:off x="11320473" y="-1399867"/>
              <a:ext cx="1175002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월 소득 </a:t>
              </a:r>
              <a:r>
                <a:rPr kumimoji="0" lang="en-US" altLang="ko-KR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400</a:t>
              </a:r>
              <a:r>
                <a:rPr kumimoji="0" lang="ko-KR" altLang="en-US" sz="1400" b="0" i="0" u="none" strike="noStrike" kern="1200" cap="none" spc="-10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만원</a:t>
              </a:r>
              <a:endParaRPr kumimoji="0" lang="en-US" altLang="ko-KR" sz="1400" b="0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endParaRPr>
            </a:p>
          </p:txBody>
        </p:sp>
        <p:sp>
          <p:nvSpPr>
            <p:cNvPr id="137" name="화살표: 위쪽 136">
              <a:extLst>
                <a:ext uri="{FF2B5EF4-FFF2-40B4-BE49-F238E27FC236}">
                  <a16:creationId xmlns:a16="http://schemas.microsoft.com/office/drawing/2014/main" id="{35DC661E-F8A4-4988-9788-3A6D44F16BEC}"/>
                </a:ext>
              </a:extLst>
            </p:cNvPr>
            <p:cNvSpPr/>
            <p:nvPr/>
          </p:nvSpPr>
          <p:spPr>
            <a:xfrm>
              <a:off x="12530691" y="-1395282"/>
              <a:ext cx="122037" cy="169174"/>
            </a:xfrm>
            <a:prstGeom prst="upArrow">
              <a:avLst/>
            </a:prstGeom>
            <a:solidFill>
              <a:srgbClr val="AAA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화살표: 위쪽 137">
              <a:extLst>
                <a:ext uri="{FF2B5EF4-FFF2-40B4-BE49-F238E27FC236}">
                  <a16:creationId xmlns:a16="http://schemas.microsoft.com/office/drawing/2014/main" id="{FA5BEEA7-D5ED-4761-A43B-0E769791FEC6}"/>
                </a:ext>
              </a:extLst>
            </p:cNvPr>
            <p:cNvSpPr/>
            <p:nvPr/>
          </p:nvSpPr>
          <p:spPr>
            <a:xfrm>
              <a:off x="12530691" y="-937217"/>
              <a:ext cx="122037" cy="169174"/>
            </a:xfrm>
            <a:prstGeom prst="upArrow">
              <a:avLst/>
            </a:prstGeom>
            <a:solidFill>
              <a:srgbClr val="AAA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9" name="그래픽 138">
            <a:extLst>
              <a:ext uri="{FF2B5EF4-FFF2-40B4-BE49-F238E27FC236}">
                <a16:creationId xmlns:a16="http://schemas.microsoft.com/office/drawing/2014/main" id="{6365BB82-E438-496D-A3D8-D00EFF872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2001" y="2812549"/>
            <a:ext cx="407908" cy="407908"/>
          </a:xfrm>
          <a:prstGeom prst="rect">
            <a:avLst/>
          </a:prstGeom>
        </p:spPr>
      </p:pic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BF3D0BF7-788F-4D03-B4F1-4912E9B7FE71}"/>
              </a:ext>
            </a:extLst>
          </p:cNvPr>
          <p:cNvCxnSpPr>
            <a:cxnSpLocks/>
          </p:cNvCxnSpPr>
          <p:nvPr/>
        </p:nvCxnSpPr>
        <p:spPr>
          <a:xfrm>
            <a:off x="6752648" y="3436068"/>
            <a:ext cx="4680000" cy="0"/>
          </a:xfrm>
          <a:prstGeom prst="line">
            <a:avLst/>
          </a:prstGeom>
          <a:ln w="3175">
            <a:solidFill>
              <a:srgbClr val="AAA0B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1B45A2C9-F1E5-4B78-80C3-BDDE4ADC782F}"/>
              </a:ext>
            </a:extLst>
          </p:cNvPr>
          <p:cNvCxnSpPr>
            <a:cxnSpLocks/>
          </p:cNvCxnSpPr>
          <p:nvPr/>
        </p:nvCxnSpPr>
        <p:spPr>
          <a:xfrm>
            <a:off x="6752648" y="4779476"/>
            <a:ext cx="4680000" cy="0"/>
          </a:xfrm>
          <a:prstGeom prst="line">
            <a:avLst/>
          </a:prstGeom>
          <a:ln w="3175">
            <a:solidFill>
              <a:srgbClr val="AAA0B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C5DD528-24AA-482F-B0C0-34A97AE1A7F7}"/>
              </a:ext>
            </a:extLst>
          </p:cNvPr>
          <p:cNvSpPr txBox="1"/>
          <p:nvPr/>
        </p:nvSpPr>
        <p:spPr>
          <a:xfrm>
            <a:off x="6868955" y="3715447"/>
            <a:ext cx="34624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연령</a:t>
            </a: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3B530B-674F-4097-A83F-11CA2CD4A5EC}"/>
              </a:ext>
            </a:extLst>
          </p:cNvPr>
          <p:cNvSpPr txBox="1"/>
          <p:nvPr/>
        </p:nvSpPr>
        <p:spPr>
          <a:xfrm>
            <a:off x="6868955" y="5048847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구매력</a:t>
            </a: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3A4407E-614E-4FFB-9A6F-7F8845D8D4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8955" y="4147930"/>
            <a:ext cx="414000" cy="4140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AFCFD9F2-CCE3-46D4-8C58-976D00D62C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2555" y="5495544"/>
            <a:ext cx="406800" cy="399786"/>
          </a:xfrm>
          <a:prstGeom prst="rect">
            <a:avLst/>
          </a:prstGeom>
        </p:spPr>
      </p:pic>
      <p:pic>
        <p:nvPicPr>
          <p:cNvPr id="51" name="그래픽 50">
            <a:extLst>
              <a:ext uri="{FF2B5EF4-FFF2-40B4-BE49-F238E27FC236}">
                <a16:creationId xmlns:a16="http://schemas.microsoft.com/office/drawing/2014/main" id="{65A2D2B7-EDB5-4CDB-A788-89BCD26B6C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994"/>
          <a:stretch/>
        </p:blipFill>
        <p:spPr>
          <a:xfrm>
            <a:off x="536268" y="3804798"/>
            <a:ext cx="4054394" cy="224165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151D498-7816-4CEA-AA27-1D635A9B5027}"/>
              </a:ext>
            </a:extLst>
          </p:cNvPr>
          <p:cNvSpPr txBox="1"/>
          <p:nvPr/>
        </p:nvSpPr>
        <p:spPr>
          <a:xfrm>
            <a:off x="479425" y="6597461"/>
            <a:ext cx="17617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※</a:t>
            </a:r>
            <a:r>
              <a:rPr kumimoji="0" lang="en-US" altLang="ko-KR" sz="7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’22.04 OTV + OTS + </a:t>
            </a:r>
            <a:r>
              <a:rPr kumimoji="0" lang="ko-KR" altLang="en-US" sz="7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위성 </a:t>
            </a:r>
            <a:r>
              <a:rPr kumimoji="0" lang="ko-KR" altLang="en-US" sz="700" b="0" i="0" u="none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셋탑</a:t>
            </a:r>
            <a:r>
              <a:rPr kumimoji="0" lang="ko-KR" altLang="en-US" sz="7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kumimoji="0" lang="ko-KR" altLang="en-US" sz="700" b="0" i="0" u="none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가입가구</a:t>
            </a:r>
            <a:r>
              <a:rPr kumimoji="0" lang="ko-KR" altLang="en-US" sz="7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수 기준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effectLst/>
              <a:uLnTx/>
              <a:uFillTx/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692451" y="2399846"/>
            <a:ext cx="3027214" cy="1802882"/>
            <a:chOff x="2692451" y="2399846"/>
            <a:chExt cx="3027214" cy="1802882"/>
          </a:xfrm>
        </p:grpSpPr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F261C7DC-3B61-4339-AA6A-01D236E540FF}"/>
                </a:ext>
              </a:extLst>
            </p:cNvPr>
            <p:cNvSpPr/>
            <p:nvPr/>
          </p:nvSpPr>
          <p:spPr>
            <a:xfrm flipH="1">
              <a:off x="2692451" y="2399846"/>
              <a:ext cx="3027214" cy="1802882"/>
            </a:xfrm>
            <a:custGeom>
              <a:avLst/>
              <a:gdLst>
                <a:gd name="connsiteX0" fmla="*/ 225172 w 2669775"/>
                <a:gd name="connsiteY0" fmla="*/ 0 h 2346365"/>
                <a:gd name="connsiteX1" fmla="*/ 2240310 w 2669775"/>
                <a:gd name="connsiteY1" fmla="*/ 0 h 2346365"/>
                <a:gd name="connsiteX2" fmla="*/ 2465482 w 2669775"/>
                <a:gd name="connsiteY2" fmla="*/ 225172 h 2346365"/>
                <a:gd name="connsiteX3" fmla="*/ 2465482 w 2669775"/>
                <a:gd name="connsiteY3" fmla="*/ 342304 h 2346365"/>
                <a:gd name="connsiteX4" fmla="*/ 2465483 w 2669775"/>
                <a:gd name="connsiteY4" fmla="*/ 342304 h 2346365"/>
                <a:gd name="connsiteX5" fmla="*/ 2465483 w 2669775"/>
                <a:gd name="connsiteY5" fmla="*/ 1878267 h 2346365"/>
                <a:gd name="connsiteX6" fmla="*/ 2465483 w 2669775"/>
                <a:gd name="connsiteY6" fmla="*/ 2128663 h 2346365"/>
                <a:gd name="connsiteX7" fmla="*/ 2465483 w 2669775"/>
                <a:gd name="connsiteY7" fmla="*/ 2145863 h 2346365"/>
                <a:gd name="connsiteX8" fmla="*/ 2486303 w 2669775"/>
                <a:gd name="connsiteY8" fmla="*/ 2196806 h 2346365"/>
                <a:gd name="connsiteX9" fmla="*/ 2669775 w 2669775"/>
                <a:gd name="connsiteY9" fmla="*/ 2346364 h 2346365"/>
                <a:gd name="connsiteX10" fmla="*/ 2465483 w 2669775"/>
                <a:gd name="connsiteY10" fmla="*/ 2346364 h 2346365"/>
                <a:gd name="connsiteX11" fmla="*/ 2465483 w 2669775"/>
                <a:gd name="connsiteY11" fmla="*/ 2346365 h 2346365"/>
                <a:gd name="connsiteX12" fmla="*/ 1997385 w 2669775"/>
                <a:gd name="connsiteY12" fmla="*/ 2346365 h 2346365"/>
                <a:gd name="connsiteX13" fmla="*/ 1997385 w 2669775"/>
                <a:gd name="connsiteY13" fmla="*/ 2346364 h 2346365"/>
                <a:gd name="connsiteX14" fmla="*/ 1456974 w 2669775"/>
                <a:gd name="connsiteY14" fmla="*/ 2346364 h 2346365"/>
                <a:gd name="connsiteX15" fmla="*/ 217702 w 2669775"/>
                <a:gd name="connsiteY15" fmla="*/ 2346364 h 2346365"/>
                <a:gd name="connsiteX16" fmla="*/ 1 w 2669775"/>
                <a:gd name="connsiteY16" fmla="*/ 2128663 h 2346365"/>
                <a:gd name="connsiteX17" fmla="*/ 1 w 2669775"/>
                <a:gd name="connsiteY17" fmla="*/ 450344 h 2346365"/>
                <a:gd name="connsiteX18" fmla="*/ 0 w 2669775"/>
                <a:gd name="connsiteY18" fmla="*/ 450344 h 2346365"/>
                <a:gd name="connsiteX19" fmla="*/ 0 w 2669775"/>
                <a:gd name="connsiteY19" fmla="*/ 225172 h 2346365"/>
                <a:gd name="connsiteX20" fmla="*/ 225172 w 2669775"/>
                <a:gd name="connsiteY20" fmla="*/ 0 h 234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775" h="2346365">
                  <a:moveTo>
                    <a:pt x="225172" y="0"/>
                  </a:moveTo>
                  <a:lnTo>
                    <a:pt x="2240310" y="0"/>
                  </a:lnTo>
                  <a:cubicBezTo>
                    <a:pt x="2364669" y="0"/>
                    <a:pt x="2465482" y="100813"/>
                    <a:pt x="2465482" y="225172"/>
                  </a:cubicBezTo>
                  <a:lnTo>
                    <a:pt x="2465482" y="342304"/>
                  </a:lnTo>
                  <a:lnTo>
                    <a:pt x="2465483" y="342304"/>
                  </a:lnTo>
                  <a:lnTo>
                    <a:pt x="2465483" y="1878267"/>
                  </a:lnTo>
                  <a:lnTo>
                    <a:pt x="2465483" y="2128663"/>
                  </a:lnTo>
                  <a:lnTo>
                    <a:pt x="2465483" y="2145863"/>
                  </a:lnTo>
                  <a:lnTo>
                    <a:pt x="2486303" y="2196806"/>
                  </a:lnTo>
                  <a:cubicBezTo>
                    <a:pt x="2530782" y="2288410"/>
                    <a:pt x="2596470" y="2346364"/>
                    <a:pt x="2669775" y="2346364"/>
                  </a:cubicBezTo>
                  <a:lnTo>
                    <a:pt x="2465483" y="2346364"/>
                  </a:lnTo>
                  <a:lnTo>
                    <a:pt x="2465483" y="2346365"/>
                  </a:lnTo>
                  <a:lnTo>
                    <a:pt x="1997385" y="2346365"/>
                  </a:lnTo>
                  <a:lnTo>
                    <a:pt x="1997385" y="2346364"/>
                  </a:lnTo>
                  <a:lnTo>
                    <a:pt x="1456974" y="2346364"/>
                  </a:lnTo>
                  <a:lnTo>
                    <a:pt x="217702" y="2346364"/>
                  </a:lnTo>
                  <a:cubicBezTo>
                    <a:pt x="97469" y="2346364"/>
                    <a:pt x="1" y="2248896"/>
                    <a:pt x="1" y="2128663"/>
                  </a:cubicBezTo>
                  <a:lnTo>
                    <a:pt x="1" y="450344"/>
                  </a:lnTo>
                  <a:lnTo>
                    <a:pt x="0" y="450344"/>
                  </a:lnTo>
                  <a:lnTo>
                    <a:pt x="0" y="225172"/>
                  </a:lnTo>
                  <a:cubicBezTo>
                    <a:pt x="0" y="100813"/>
                    <a:pt x="100813" y="0"/>
                    <a:pt x="22517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  <a:effectLst>
              <a:outerShdw dist="88900" dir="2700000" algn="tl" rotWithShape="0">
                <a:srgbClr val="270A54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794F97D-BB86-426F-A02D-FB4335A4F9DF}"/>
                </a:ext>
              </a:extLst>
            </p:cNvPr>
            <p:cNvGrpSpPr/>
            <p:nvPr/>
          </p:nvGrpSpPr>
          <p:grpSpPr>
            <a:xfrm>
              <a:off x="3659256" y="2426046"/>
              <a:ext cx="1893528" cy="1724055"/>
              <a:chOff x="3454973" y="2304743"/>
              <a:chExt cx="1893528" cy="1724055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C43494B0-1B40-4FD5-B243-85243E8D4674}"/>
                  </a:ext>
                </a:extLst>
              </p:cNvPr>
              <p:cNvGrpSpPr/>
              <p:nvPr/>
            </p:nvGrpSpPr>
            <p:grpSpPr>
              <a:xfrm>
                <a:off x="3454973" y="2304743"/>
                <a:ext cx="1800420" cy="1494000"/>
                <a:chOff x="3512181" y="2420692"/>
                <a:chExt cx="1800420" cy="1494000"/>
              </a:xfrm>
            </p:grpSpPr>
            <p:graphicFrame>
              <p:nvGraphicFramePr>
                <p:cNvPr id="240" name="차트 239">
                  <a:extLst>
                    <a:ext uri="{FF2B5EF4-FFF2-40B4-BE49-F238E27FC236}">
                      <a16:creationId xmlns:a16="http://schemas.microsoft.com/office/drawing/2014/main" id="{C8A7C540-7EBD-4FDD-A035-CC3FCAB1F2D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734222636"/>
                    </p:ext>
                  </p:extLst>
                </p:nvPr>
              </p:nvGraphicFramePr>
              <p:xfrm>
                <a:off x="3512181" y="2420692"/>
                <a:ext cx="1800420" cy="1494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4"/>
                </a:graphicData>
              </a:graphic>
            </p:graphicFrame>
            <p:grpSp>
              <p:nvGrpSpPr>
                <p:cNvPr id="249" name="그룹 248">
                  <a:extLst>
                    <a:ext uri="{FF2B5EF4-FFF2-40B4-BE49-F238E27FC236}">
                      <a16:creationId xmlns:a16="http://schemas.microsoft.com/office/drawing/2014/main" id="{375EAA62-6531-43FC-A9B7-03CD60BF5D1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317884" y="3079068"/>
                  <a:ext cx="488172" cy="290275"/>
                  <a:chOff x="7663967" y="3010165"/>
                  <a:chExt cx="488171" cy="290275"/>
                </a:xfrm>
              </p:grpSpPr>
              <p:pic>
                <p:nvPicPr>
                  <p:cNvPr id="250" name="그림 249">
                    <a:extLst>
                      <a:ext uri="{FF2B5EF4-FFF2-40B4-BE49-F238E27FC236}">
                        <a16:creationId xmlns:a16="http://schemas.microsoft.com/office/drawing/2014/main" id="{025FD9DE-7431-4132-88AB-1643AA1B7E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663967" y="3187309"/>
                    <a:ext cx="488171" cy="113131"/>
                  </a:xfrm>
                  <a:prstGeom prst="rect">
                    <a:avLst/>
                  </a:prstGeom>
                </p:spPr>
              </p:pic>
              <p:pic>
                <p:nvPicPr>
                  <p:cNvPr id="251" name="그림 250" descr="클립아트이(가) 표시된 사진&#10;&#10;높은 신뢰도로 생성된 설명">
                    <a:extLst>
                      <a:ext uri="{FF2B5EF4-FFF2-40B4-BE49-F238E27FC236}">
                        <a16:creationId xmlns:a16="http://schemas.microsoft.com/office/drawing/2014/main" id="{95F496A5-67F3-4747-B7FB-BAE68ED5C6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9779" t="1" b="-1"/>
                  <a:stretch/>
                </p:blipFill>
                <p:spPr>
                  <a:xfrm>
                    <a:off x="7718308" y="3010165"/>
                    <a:ext cx="379483" cy="134919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32BF61E5-321E-46EC-A52A-3046B30FB362}"/>
                  </a:ext>
                </a:extLst>
              </p:cNvPr>
              <p:cNvSpPr/>
              <p:nvPr/>
            </p:nvSpPr>
            <p:spPr>
              <a:xfrm>
                <a:off x="3485722" y="2542144"/>
                <a:ext cx="365485" cy="492443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altLang="ko-KR" sz="2000" dirty="0" smtClean="0">
                    <a:gradFill>
                      <a:gsLst>
                        <a:gs pos="0">
                          <a:srgbClr val="FF0000"/>
                        </a:gs>
                        <a:gs pos="22000">
                          <a:srgbClr val="FF0000"/>
                        </a:gs>
                      </a:gsLst>
                      <a:lin ang="5400000" scaled="1"/>
                    </a:gra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  <a:cs typeface="Nobel-Bold" panose="02000503050000020004" pitchFamily="2" charset="0"/>
                  </a:rPr>
                  <a:t>42</a:t>
                </a:r>
                <a:r>
                  <a:rPr lang="en-US" altLang="ko-KR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%</a:t>
                </a:r>
                <a:r>
                  <a:rPr lang="en-US" altLang="ko-KR" sz="105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/>
                </a:r>
                <a:br>
                  <a:rPr lang="en-US" altLang="ko-KR" sz="105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</a:br>
                <a:r>
                  <a:rPr lang="en-US" altLang="ko-KR" sz="12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Nobel-Bold" panose="02000503050000020004" pitchFamily="2" charset="0"/>
                  </a:rPr>
                  <a:t>4059</a:t>
                </a:r>
                <a:endParaRPr lang="ko-KR" altLang="en-US" sz="12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endParaRPr>
              </a:p>
            </p:txBody>
          </p:sp>
          <p:sp>
            <p:nvSpPr>
              <p:cNvPr id="112" name="직사각형 111">
                <a:extLst>
                  <a:ext uri="{FF2B5EF4-FFF2-40B4-BE49-F238E27FC236}">
                    <a16:creationId xmlns:a16="http://schemas.microsoft.com/office/drawing/2014/main" id="{0D19F5F1-B61B-46DD-914E-75FB4866CDE8}"/>
                  </a:ext>
                </a:extLst>
              </p:cNvPr>
              <p:cNvSpPr/>
              <p:nvPr/>
            </p:nvSpPr>
            <p:spPr>
              <a:xfrm>
                <a:off x="3784053" y="3536355"/>
                <a:ext cx="365485" cy="492443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en-US" altLang="ko-KR" sz="2000" dirty="0" smtClean="0">
                    <a:gradFill>
                      <a:gsLst>
                        <a:gs pos="0">
                          <a:srgbClr val="1BAEC5"/>
                        </a:gs>
                        <a:gs pos="30000">
                          <a:srgbClr val="1BAEC5"/>
                        </a:gs>
                      </a:gsLst>
                      <a:lin ang="5400000" scaled="1"/>
                    </a:gra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  <a:cs typeface="Nobel-Bold" panose="02000503050000020004" pitchFamily="2" charset="0"/>
                  </a:rPr>
                  <a:t>17</a:t>
                </a:r>
                <a:r>
                  <a:rPr lang="en-US" altLang="ko-KR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%</a:t>
                </a:r>
                <a:r>
                  <a:rPr lang="en-US" altLang="ko-KR" sz="105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/>
                </a:r>
                <a:br>
                  <a:rPr lang="en-US" altLang="ko-KR" sz="105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</a:br>
                <a:r>
                  <a:rPr lang="en-US" altLang="ko-KR" sz="12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Nobel-Bold" panose="02000503050000020004" pitchFamily="2" charset="0"/>
                  </a:rPr>
                  <a:t>2039</a:t>
                </a:r>
                <a:endParaRPr lang="ko-KR" altLang="en-US" sz="12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endParaRPr>
              </a:p>
            </p:txBody>
          </p:sp>
          <p:sp>
            <p:nvSpPr>
              <p:cNvPr id="114" name="직사각형 113">
                <a:extLst>
                  <a:ext uri="{FF2B5EF4-FFF2-40B4-BE49-F238E27FC236}">
                    <a16:creationId xmlns:a16="http://schemas.microsoft.com/office/drawing/2014/main" id="{7C23C70B-9034-4D1D-8E58-6A69E8884CB0}"/>
                  </a:ext>
                </a:extLst>
              </p:cNvPr>
              <p:cNvSpPr/>
              <p:nvPr/>
            </p:nvSpPr>
            <p:spPr>
              <a:xfrm>
                <a:off x="4800273" y="3674052"/>
                <a:ext cx="548228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altLang="ko-KR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에스코어 드림 4 Regular" panose="020B0503030302020204" pitchFamily="34" charset="-127"/>
                    <a:ea typeface="에스코어 드림 9 Black" panose="020B0A03030302020204" pitchFamily="34" charset="-127"/>
                  </a:rPr>
                  <a:t>41</a:t>
                </a:r>
                <a:r>
                  <a:rPr lang="en-US" altLang="ko-KR" sz="11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Nobel-Bold" panose="02000503050000020004" pitchFamily="2" charset="0"/>
                  </a:rPr>
                  <a:t>%</a:t>
                </a:r>
                <a:r>
                  <a:rPr lang="en-US" altLang="ko-KR" sz="105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Nobel-Bold" panose="02000503050000020004" pitchFamily="2" charset="0"/>
                  </a:rPr>
                  <a:t> </a:t>
                </a:r>
                <a:r>
                  <a:rPr lang="ko-KR" altLang="en-US" sz="12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에스코어 드림 4 Regular" panose="020B0503030302020204" pitchFamily="34" charset="-127"/>
                    <a:ea typeface="에스코어 드림 4 Regular" panose="020B0503030302020204" pitchFamily="34" charset="-127"/>
                    <a:cs typeface="Nobel-Bold" panose="02000503050000020004" pitchFamily="2" charset="0"/>
                  </a:rPr>
                  <a:t>기타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0C32F51-985D-42FD-BBEE-5E90CE3457C9}"/>
              </a:ext>
            </a:extLst>
          </p:cNvPr>
          <p:cNvSpPr txBox="1"/>
          <p:nvPr/>
        </p:nvSpPr>
        <p:spPr>
          <a:xfrm>
            <a:off x="536448" y="569603"/>
            <a:ext cx="32701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9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04</a:t>
            </a:r>
            <a:endParaRPr kumimoji="0" lang="ko-KR" altLang="en-US" sz="26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0000"/>
                  </a:gs>
                  <a:gs pos="29000">
                    <a:srgbClr val="FF0000"/>
                  </a:gs>
                </a:gsLst>
                <a:lin ang="5400000" scaled="1"/>
              </a:gradFill>
              <a:effectLst/>
              <a:uLnTx/>
              <a:uFillTx/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Nobel-Bold" panose="02000503050000020004" pitchFamily="2" charset="0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596453" y="490208"/>
            <a:ext cx="2859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4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/>
        </p:nvSpPr>
        <p:spPr>
          <a:xfrm>
            <a:off x="0" y="1988676"/>
            <a:ext cx="12191999" cy="4420492"/>
          </a:xfrm>
          <a:prstGeom prst="rect">
            <a:avLst/>
          </a:prstGeom>
          <a:solidFill>
            <a:srgbClr val="ECF1F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90E372-2BFB-491C-AE23-90E9CBCD8ED5}"/>
              </a:ext>
            </a:extLst>
          </p:cNvPr>
          <p:cNvSpPr txBox="1"/>
          <p:nvPr/>
        </p:nvSpPr>
        <p:spPr>
          <a:xfrm>
            <a:off x="1143001" y="569603"/>
            <a:ext cx="348172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ko-KR" altLang="en-US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고객 맞춤형 </a:t>
            </a:r>
            <a:r>
              <a:rPr lang="ko-KR" altLang="en-US" sz="2600" spc="-100" dirty="0" err="1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타깃팅</a:t>
            </a:r>
            <a:r>
              <a:rPr lang="ko-KR" altLang="en-US" sz="2600" spc="-1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rPr>
              <a:t> 제공 </a:t>
            </a:r>
            <a:endParaRPr lang="en-US" altLang="ko-KR" sz="2600" spc="-1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에스코어 드림 6 Bold" panose="020B0703030302020204" pitchFamily="34" charset="-127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F97C10-4647-4557-946D-D6AAF400FCBD}"/>
              </a:ext>
            </a:extLst>
          </p:cNvPr>
          <p:cNvSpPr txBox="1"/>
          <p:nvPr/>
        </p:nvSpPr>
        <p:spPr>
          <a:xfrm>
            <a:off x="536448" y="569603"/>
            <a:ext cx="32701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2600" dirty="0" smtClean="0">
                <a:gradFill>
                  <a:gsLst>
                    <a:gs pos="0">
                      <a:srgbClr val="FF0000"/>
                    </a:gs>
                    <a:gs pos="29000">
                      <a:srgbClr val="FF0000"/>
                    </a:gs>
                  </a:gsLst>
                  <a:lin ang="5400000" scaled="1"/>
                </a:gra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bel-Bold" panose="02000503050000020004" pitchFamily="2" charset="0"/>
              </a:rPr>
              <a:t>05</a:t>
            </a:r>
            <a:endParaRPr lang="ko-KR" altLang="en-US" sz="2600" dirty="0">
              <a:gradFill>
                <a:gsLst>
                  <a:gs pos="0">
                    <a:srgbClr val="FF0000"/>
                  </a:gs>
                  <a:gs pos="29000">
                    <a:srgbClr val="FF0000"/>
                  </a:gs>
                </a:gsLst>
                <a:lin ang="5400000" scaled="1"/>
              </a:gradFill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Nobel-Bold" panose="02000503050000020004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2F1651-46DB-407A-893B-F10B0892A0A3}"/>
              </a:ext>
            </a:extLst>
          </p:cNvPr>
          <p:cNvSpPr txBox="1"/>
          <p:nvPr/>
        </p:nvSpPr>
        <p:spPr>
          <a:xfrm>
            <a:off x="1185673" y="356243"/>
            <a:ext cx="142346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YOUR DIGITAL MEDIA PATNER</a:t>
            </a:r>
            <a:r>
              <a:rPr kumimoji="0" lang="en-US" altLang="ko-KR" sz="7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ED1C24"/>
                    </a:gs>
                    <a:gs pos="100000">
                      <a:srgbClr val="ED1C24"/>
                    </a:gs>
                  </a:gsLst>
                  <a:lin ang="5400000" scaled="1"/>
                </a:gradFill>
                <a:effectLst/>
                <a:uLnTx/>
                <a:uFillTx/>
                <a:latin typeface="HelveticaNeueLT Pro 65 Md" panose="020B0604020202020204" pitchFamily="34" charset="0"/>
                <a:ea typeface="에스코어 드림 6 Bold" panose="020B0703030302020204" pitchFamily="34" charset="-127"/>
                <a:cs typeface="Nobel-Bold" panose="02000503050000020004" pitchFamily="2" charset="0"/>
              </a:rPr>
              <a:t>.</a:t>
            </a:r>
            <a:endParaRPr kumimoji="0" lang="ko-KR" altLang="en-US" sz="7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D1C24"/>
                  </a:gs>
                  <a:gs pos="100000">
                    <a:srgbClr val="ED1C24"/>
                  </a:gs>
                </a:gsLst>
                <a:lin ang="5400000" scaled="1"/>
              </a:gradFill>
              <a:effectLst/>
              <a:uLnTx/>
              <a:uFillTx/>
              <a:latin typeface="HelveticaNeueLT Pro 65 Md" panose="020B0604020202020204" pitchFamily="34" charset="0"/>
              <a:ea typeface="에스코어 드림 6 Bold" panose="020B0703030302020204" pitchFamily="34" charset="-127"/>
              <a:cs typeface="Nobel-Bold" panose="02000503050000020004" pitchFamily="2" charset="0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23CDD933-6A73-4CCE-BD77-EA5079DD5977}"/>
              </a:ext>
            </a:extLst>
          </p:cNvPr>
          <p:cNvGrpSpPr/>
          <p:nvPr/>
        </p:nvGrpSpPr>
        <p:grpSpPr>
          <a:xfrm>
            <a:off x="545654" y="1516600"/>
            <a:ext cx="11646346" cy="424732"/>
            <a:chOff x="545654" y="1516600"/>
            <a:chExt cx="11646346" cy="4247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A17781A-0F4C-4288-B8E6-4C99BF941EE3}"/>
                </a:ext>
              </a:extLst>
            </p:cNvPr>
            <p:cNvSpPr txBox="1"/>
            <p:nvPr/>
          </p:nvSpPr>
          <p:spPr>
            <a:xfrm>
              <a:off x="751896" y="1516600"/>
              <a:ext cx="11440104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500"/>
                </a:spcAft>
              </a:pP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채널</a:t>
              </a:r>
              <a:r>
                <a:rPr lang="en-US" altLang="ko-KR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/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시간대 </a:t>
              </a:r>
              <a:r>
                <a:rPr lang="en-US" altLang="ko-KR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/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지역별</a:t>
              </a:r>
              <a:r>
                <a:rPr lang="en-US" altLang="ko-KR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/</a:t>
              </a:r>
              <a:r>
                <a:rPr lang="ko-KR" altLang="en-US" spc="-100" dirty="0" err="1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오디언스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 </a:t>
              </a:r>
              <a:r>
                <a:rPr lang="ko-KR" altLang="en-US" spc="-100" dirty="0" err="1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타기팅</a:t>
              </a:r>
              <a:r>
                <a:rPr lang="ko-KR" altLang="en-US" spc="-100" dirty="0" smtClean="0">
                  <a:gradFill>
                    <a:gsLst>
                      <a:gs pos="0">
                        <a:schemeClr val="tx1"/>
                      </a:gs>
                      <a:gs pos="28000">
                        <a:schemeClr val="tx1"/>
                      </a:gs>
                    </a:gsLst>
                    <a:lin ang="5400000" scaled="1"/>
                  </a:gra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Nobel-Bold" panose="02000503050000020004" pitchFamily="2" charset="0"/>
                </a:rPr>
                <a:t> 광고 송출 </a:t>
              </a:r>
              <a:endParaRPr lang="ko-KR" altLang="en-US" spc="-100" dirty="0">
                <a:gradFill>
                  <a:gsLst>
                    <a:gs pos="0">
                      <a:schemeClr val="tx1"/>
                    </a:gs>
                    <a:gs pos="28000">
                      <a:schemeClr val="tx1"/>
                    </a:gs>
                  </a:gsLst>
                  <a:lin ang="5400000" scaled="1"/>
                </a:gra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bel-Bold" panose="02000503050000020004" pitchFamily="2" charset="0"/>
              </a:endParaRPr>
            </a:p>
          </p:txBody>
        </p: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A12F28E7-57AE-4AEF-A310-D31BEF7D85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654" y="1627247"/>
              <a:ext cx="207199" cy="207010"/>
              <a:chOff x="788444" y="3566553"/>
              <a:chExt cx="141520" cy="141391"/>
            </a:xfrm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6046DAAB-918F-43CB-A6CF-CFDC98AF3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965" y="3589575"/>
                <a:ext cx="110346" cy="80152"/>
              </a:xfrm>
              <a:custGeom>
                <a:avLst/>
                <a:gdLst>
                  <a:gd name="T0" fmla="*/ 1692 w 1692"/>
                  <a:gd name="T1" fmla="*/ 155 h 1229"/>
                  <a:gd name="T2" fmla="*/ 1539 w 1692"/>
                  <a:gd name="T3" fmla="*/ 0 h 1229"/>
                  <a:gd name="T4" fmla="*/ 617 w 1692"/>
                  <a:gd name="T5" fmla="*/ 922 h 1229"/>
                  <a:gd name="T6" fmla="*/ 155 w 1692"/>
                  <a:gd name="T7" fmla="*/ 460 h 1229"/>
                  <a:gd name="T8" fmla="*/ 0 w 1692"/>
                  <a:gd name="T9" fmla="*/ 615 h 1229"/>
                  <a:gd name="T10" fmla="*/ 617 w 1692"/>
                  <a:gd name="T11" fmla="*/ 1229 h 1229"/>
                  <a:gd name="T12" fmla="*/ 1692 w 1692"/>
                  <a:gd name="T13" fmla="*/ 155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2" h="1229">
                    <a:moveTo>
                      <a:pt x="1692" y="155"/>
                    </a:moveTo>
                    <a:lnTo>
                      <a:pt x="1539" y="0"/>
                    </a:lnTo>
                    <a:lnTo>
                      <a:pt x="617" y="922"/>
                    </a:lnTo>
                    <a:lnTo>
                      <a:pt x="155" y="460"/>
                    </a:lnTo>
                    <a:lnTo>
                      <a:pt x="0" y="615"/>
                    </a:lnTo>
                    <a:lnTo>
                      <a:pt x="617" y="1229"/>
                    </a:lnTo>
                    <a:lnTo>
                      <a:pt x="1692" y="155"/>
                    </a:ln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endParaRPr lang="ko-KR" altLang="en-US" sz="1200" spc="-80">
                  <a:gradFill>
                    <a:gsLst>
                      <a:gs pos="0">
                        <a:schemeClr val="tx1"/>
                      </a:gs>
                      <a:gs pos="37000">
                        <a:schemeClr val="tx1"/>
                      </a:gs>
                    </a:gsLst>
                    <a:lin ang="5400000" scaled="1"/>
                  </a:gradFill>
                  <a:latin typeface="Noto Sans CJK KR Light" panose="020B0300000000000000" pitchFamily="34" charset="-127"/>
                  <a:ea typeface="Noto Sans CJK KR Light" panose="020B0300000000000000" pitchFamily="34" charset="-127"/>
                </a:endParaRPr>
              </a:p>
            </p:txBody>
          </p:sp>
          <p:sp>
            <p:nvSpPr>
              <p:cNvPr id="67" name="Freeform 6">
                <a:extLst>
                  <a:ext uri="{FF2B5EF4-FFF2-40B4-BE49-F238E27FC236}">
                    <a16:creationId xmlns:a16="http://schemas.microsoft.com/office/drawing/2014/main" id="{4C8577FB-02E6-4F56-A533-98ED8C8E0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44" y="3566553"/>
                <a:ext cx="141520" cy="141391"/>
              </a:xfrm>
              <a:custGeom>
                <a:avLst/>
                <a:gdLst>
                  <a:gd name="T0" fmla="*/ 977 w 1080"/>
                  <a:gd name="T1" fmla="*/ 440 h 1080"/>
                  <a:gd name="T2" fmla="*/ 988 w 1080"/>
                  <a:gd name="T3" fmla="*/ 540 h 1080"/>
                  <a:gd name="T4" fmla="*/ 540 w 1080"/>
                  <a:gd name="T5" fmla="*/ 988 h 1080"/>
                  <a:gd name="T6" fmla="*/ 92 w 1080"/>
                  <a:gd name="T7" fmla="*/ 540 h 1080"/>
                  <a:gd name="T8" fmla="*/ 540 w 1080"/>
                  <a:gd name="T9" fmla="*/ 92 h 1080"/>
                  <a:gd name="T10" fmla="*/ 860 w 1080"/>
                  <a:gd name="T11" fmla="*/ 226 h 1080"/>
                  <a:gd name="T12" fmla="*/ 925 w 1080"/>
                  <a:gd name="T13" fmla="*/ 161 h 1080"/>
                  <a:gd name="T14" fmla="*/ 540 w 1080"/>
                  <a:gd name="T15" fmla="*/ 0 h 1080"/>
                  <a:gd name="T16" fmla="*/ 0 w 1080"/>
                  <a:gd name="T17" fmla="*/ 540 h 1080"/>
                  <a:gd name="T18" fmla="*/ 540 w 1080"/>
                  <a:gd name="T19" fmla="*/ 1080 h 1080"/>
                  <a:gd name="T20" fmla="*/ 1080 w 1080"/>
                  <a:gd name="T21" fmla="*/ 540 h 1080"/>
                  <a:gd name="T22" fmla="*/ 1051 w 1080"/>
                  <a:gd name="T23" fmla="*/ 365 h 1080"/>
                  <a:gd name="T24" fmla="*/ 977 w 1080"/>
                  <a:gd name="T25" fmla="*/ 44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0" h="1080">
                    <a:moveTo>
                      <a:pt x="977" y="440"/>
                    </a:moveTo>
                    <a:cubicBezTo>
                      <a:pt x="984" y="472"/>
                      <a:pt x="988" y="505"/>
                      <a:pt x="988" y="540"/>
                    </a:cubicBezTo>
                    <a:cubicBezTo>
                      <a:pt x="988" y="787"/>
                      <a:pt x="787" y="988"/>
                      <a:pt x="540" y="988"/>
                    </a:cubicBezTo>
                    <a:cubicBezTo>
                      <a:pt x="293" y="988"/>
                      <a:pt x="92" y="787"/>
                      <a:pt x="92" y="540"/>
                    </a:cubicBezTo>
                    <a:cubicBezTo>
                      <a:pt x="92" y="293"/>
                      <a:pt x="293" y="92"/>
                      <a:pt x="540" y="92"/>
                    </a:cubicBezTo>
                    <a:cubicBezTo>
                      <a:pt x="665" y="92"/>
                      <a:pt x="779" y="143"/>
                      <a:pt x="860" y="226"/>
                    </a:cubicBezTo>
                    <a:cubicBezTo>
                      <a:pt x="925" y="161"/>
                      <a:pt x="925" y="161"/>
                      <a:pt x="925" y="161"/>
                    </a:cubicBezTo>
                    <a:cubicBezTo>
                      <a:pt x="827" y="61"/>
                      <a:pt x="691" y="0"/>
                      <a:pt x="540" y="0"/>
                    </a:cubicBezTo>
                    <a:cubicBezTo>
                      <a:pt x="242" y="0"/>
                      <a:pt x="0" y="242"/>
                      <a:pt x="0" y="540"/>
                    </a:cubicBezTo>
                    <a:cubicBezTo>
                      <a:pt x="0" y="838"/>
                      <a:pt x="242" y="1080"/>
                      <a:pt x="540" y="1080"/>
                    </a:cubicBezTo>
                    <a:cubicBezTo>
                      <a:pt x="838" y="1080"/>
                      <a:pt x="1080" y="838"/>
                      <a:pt x="1080" y="540"/>
                    </a:cubicBezTo>
                    <a:cubicBezTo>
                      <a:pt x="1080" y="479"/>
                      <a:pt x="1070" y="420"/>
                      <a:pt x="1051" y="365"/>
                    </a:cubicBezTo>
                    <a:lnTo>
                      <a:pt x="977" y="44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endParaRPr lang="ko-KR" altLang="en-US" sz="1200" spc="-80">
                  <a:gradFill>
                    <a:gsLst>
                      <a:gs pos="0">
                        <a:schemeClr val="tx1"/>
                      </a:gs>
                      <a:gs pos="37000">
                        <a:schemeClr val="tx1"/>
                      </a:gs>
                    </a:gsLst>
                    <a:lin ang="5400000" scaled="1"/>
                  </a:gradFill>
                  <a:latin typeface="Noto Sans CJK KR Light" panose="020B0300000000000000" pitchFamily="34" charset="-127"/>
                  <a:ea typeface="Noto Sans CJK KR Light" panose="020B0300000000000000" pitchFamily="34" charset="-127"/>
                </a:endParaRPr>
              </a:p>
            </p:txBody>
          </p: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D0BB438-2432-404E-85D7-B5A5B6CA983D}"/>
              </a:ext>
            </a:extLst>
          </p:cNvPr>
          <p:cNvSpPr txBox="1"/>
          <p:nvPr/>
        </p:nvSpPr>
        <p:spPr>
          <a:xfrm>
            <a:off x="1911303" y="4387111"/>
            <a:ext cx="273121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-100" normalizeH="0" baseline="0" noProof="0" dirty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n-cs"/>
              </a:rPr>
              <a:t>채널</a:t>
            </a:r>
            <a:r>
              <a:rPr kumimoji="0" lang="en-US" altLang="ko-KR" sz="2000" b="1" i="0" u="none" strike="noStrike" kern="1200" cap="none" spc="-100" normalizeH="0" baseline="0" noProof="0" dirty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n-cs"/>
              </a:rPr>
              <a:t>/</a:t>
            </a:r>
            <a:r>
              <a:rPr kumimoji="0" lang="ko-KR" altLang="en-US" sz="2000" b="1" i="0" u="none" strike="noStrike" kern="1200" cap="none" spc="-100" normalizeH="0" baseline="0" noProof="0" dirty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n-cs"/>
              </a:rPr>
              <a:t>시간대별 </a:t>
            </a:r>
            <a:r>
              <a:rPr kumimoji="0" lang="ko-KR" altLang="en-US" sz="2000" b="1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n-cs"/>
              </a:rPr>
              <a:t>타</a:t>
            </a:r>
            <a:r>
              <a:rPr lang="ko-KR" altLang="en-US" sz="2000" b="1" spc="-100" dirty="0" smtClean="0"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cs typeface="+mn-cs"/>
              </a:rPr>
              <a:t>기</a:t>
            </a:r>
            <a:r>
              <a:rPr kumimoji="0" lang="ko-KR" altLang="en-US" sz="2000" b="1" i="0" u="none" strike="noStrike" kern="1200" cap="none" spc="-10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n-cs"/>
              </a:rPr>
              <a:t>팅</a:t>
            </a:r>
            <a:endParaRPr kumimoji="0" lang="ko-KR" altLang="en-US" sz="1600" b="0" i="0" u="none" strike="noStrike" kern="1200" cap="none" spc="-10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23000">
                    <a:schemeClr val="tx1"/>
                  </a:gs>
                </a:gsLst>
                <a:lin ang="5400000" scaled="1"/>
              </a:gradFill>
              <a:effectLst/>
              <a:uLnTx/>
              <a:uFillTx/>
              <a:latin typeface="에스코어 드림 3 Light" panose="020B0303030302020204" pitchFamily="34" charset="-127"/>
              <a:ea typeface="에스코어 드림 3 Light" panose="020B0303030302020204" pitchFamily="34" charset="-127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2CE1EBD-4075-4E94-B7D9-5B739A860879}"/>
              </a:ext>
            </a:extLst>
          </p:cNvPr>
          <p:cNvSpPr txBox="1"/>
          <p:nvPr/>
        </p:nvSpPr>
        <p:spPr>
          <a:xfrm>
            <a:off x="1723694" y="5082347"/>
            <a:ext cx="310642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R="0" lvl="0" algn="ctr" defTabSz="914400" rtl="0" eaLnBrk="1" fontAlgn="auto" latinLnBrk="1" hangingPunct="1"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최소 </a:t>
            </a:r>
            <a:r>
              <a:rPr lang="en-US" altLang="ko-KR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7</a:t>
            </a: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개 채널 선택</a:t>
            </a:r>
            <a:r>
              <a:rPr lang="en-US" altLang="ko-KR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/>
            </a:r>
            <a:br>
              <a:rPr lang="en-US" altLang="ko-KR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</a:b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연속 </a:t>
            </a:r>
            <a:r>
              <a:rPr lang="en-US" altLang="ko-KR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8</a:t>
            </a: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시간 이상 시간대 </a:t>
            </a:r>
            <a:r>
              <a:rPr lang="ko-KR" altLang="en-US" sz="1600" dirty="0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지정</a:t>
            </a:r>
            <a:endParaRPr lang="en-US" altLang="ko-KR" sz="1600" dirty="0">
              <a:gradFill>
                <a:gsLst>
                  <a:gs pos="0">
                    <a:schemeClr val="tx1"/>
                  </a:gs>
                  <a:gs pos="17000">
                    <a:schemeClr val="tx1"/>
                  </a:gs>
                </a:gsLst>
                <a:lin ang="5400000" scaled="1"/>
              </a:gra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38" name="그래픽 37">
            <a:extLst>
              <a:ext uri="{FF2B5EF4-FFF2-40B4-BE49-F238E27FC236}">
                <a16:creationId xmlns:a16="http://schemas.microsoft.com/office/drawing/2014/main" id="{C253C1C9-858A-4C6E-8357-C31CB591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7070" y="3147665"/>
            <a:ext cx="1007866" cy="1007866"/>
          </a:xfrm>
          <a:prstGeom prst="rect">
            <a:avLst/>
          </a:prstGeom>
        </p:spPr>
      </p:pic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CB8EA167-09AE-4460-BAB9-90172668A765}"/>
              </a:ext>
            </a:extLst>
          </p:cNvPr>
          <p:cNvCxnSpPr>
            <a:cxnSpLocks/>
          </p:cNvCxnSpPr>
          <p:nvPr/>
        </p:nvCxnSpPr>
        <p:spPr>
          <a:xfrm>
            <a:off x="1823951" y="4766269"/>
            <a:ext cx="2905913" cy="0"/>
          </a:xfrm>
          <a:prstGeom prst="line">
            <a:avLst/>
          </a:prstGeom>
          <a:ln w="3175">
            <a:solidFill>
              <a:srgbClr val="AAA0B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Target Free Download PNG | PNG 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3216">
            <a:off x="1562409" y="2457176"/>
            <a:ext cx="1278664" cy="12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그래픽 38">
            <a:extLst>
              <a:ext uri="{FF2B5EF4-FFF2-40B4-BE49-F238E27FC236}">
                <a16:creationId xmlns:a16="http://schemas.microsoft.com/office/drawing/2014/main" id="{6BF092E2-1C23-42F8-98A2-77D0EA52F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27655" y="3065773"/>
            <a:ext cx="949508" cy="1068195"/>
          </a:xfrm>
          <a:prstGeom prst="rect">
            <a:avLst/>
          </a:prstGeom>
        </p:spPr>
      </p:pic>
      <p:cxnSp>
        <p:nvCxnSpPr>
          <p:cNvPr id="110" name="직선 연결선 109"/>
          <p:cNvCxnSpPr/>
          <p:nvPr/>
        </p:nvCxnSpPr>
        <p:spPr>
          <a:xfrm>
            <a:off x="596453" y="490208"/>
            <a:ext cx="2859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D0BB438-2432-404E-85D7-B5A5B6CA983D}"/>
              </a:ext>
            </a:extLst>
          </p:cNvPr>
          <p:cNvSpPr txBox="1"/>
          <p:nvPr/>
        </p:nvSpPr>
        <p:spPr>
          <a:xfrm>
            <a:off x="7572819" y="4387111"/>
            <a:ext cx="273121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2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Nobel-Bold" panose="02000503050000020004" pitchFamily="2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-100" normalizeH="0" baseline="0" noProof="0" dirty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n-cs"/>
              </a:rPr>
              <a:t>지역</a:t>
            </a:r>
            <a:r>
              <a:rPr kumimoji="0" lang="en-US" altLang="ko-KR" sz="2000" b="1" i="0" u="none" strike="noStrike" kern="1200" cap="none" spc="-100" normalizeH="0" baseline="0" noProof="0" dirty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n-cs"/>
              </a:rPr>
              <a:t>/</a:t>
            </a:r>
            <a:r>
              <a:rPr kumimoji="0" lang="ko-KR" altLang="en-US" sz="2000" b="1" i="0" u="none" strike="noStrike" kern="1200" cap="none" spc="-100" normalizeH="0" baseline="0" noProof="0" dirty="0" err="1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n-cs"/>
              </a:rPr>
              <a:t>오디언스</a:t>
            </a:r>
            <a:r>
              <a:rPr kumimoji="0" lang="ko-KR" altLang="en-US" sz="2000" b="1" i="0" u="none" strike="noStrike" kern="1200" cap="none" spc="-100" normalizeH="0" baseline="0" noProof="0" dirty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n-cs"/>
              </a:rPr>
              <a:t> </a:t>
            </a:r>
            <a:r>
              <a:rPr kumimoji="0" lang="ko-KR" altLang="en-US" sz="2000" b="1" i="0" u="none" strike="noStrike" kern="1200" cap="none" spc="-10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23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n-cs"/>
              </a:rPr>
              <a:t>타기팅</a:t>
            </a:r>
            <a:endParaRPr kumimoji="0" lang="ko-KR" altLang="en-US" sz="1600" b="0" i="0" u="none" strike="noStrike" kern="1200" cap="none" spc="-10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23000">
                    <a:schemeClr val="tx1"/>
                  </a:gs>
                </a:gsLst>
                <a:lin ang="5400000" scaled="1"/>
              </a:gradFill>
              <a:effectLst/>
              <a:uLnTx/>
              <a:uFillTx/>
              <a:latin typeface="에스코어 드림 3 Light" panose="020B0303030302020204" pitchFamily="34" charset="-127"/>
              <a:ea typeface="에스코어 드림 3 Light" panose="020B0303030302020204" pitchFamily="34" charset="-127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CE1EBD-4075-4E94-B7D9-5B739A860879}"/>
              </a:ext>
            </a:extLst>
          </p:cNvPr>
          <p:cNvSpPr txBox="1"/>
          <p:nvPr/>
        </p:nvSpPr>
        <p:spPr>
          <a:xfrm>
            <a:off x="7385210" y="4992396"/>
            <a:ext cx="3106426" cy="8669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R="0" lvl="0" algn="ctr" fontAlgn="auto"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ko-KR" altLang="en-US" sz="1600" dirty="0" err="1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시군구</a:t>
            </a: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 단위 </a:t>
            </a:r>
            <a:r>
              <a:rPr lang="ko-KR" altLang="en-US" sz="1600" dirty="0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지역</a:t>
            </a: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 </a:t>
            </a:r>
            <a:r>
              <a:rPr lang="ko-KR" altLang="en-US" sz="1600" dirty="0" err="1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타기팅</a:t>
            </a:r>
            <a:r>
              <a:rPr lang="en-US" altLang="ko-KR" sz="1600" dirty="0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 </a:t>
            </a:r>
            <a:endParaRPr lang="en-US" altLang="ko-KR" sz="1600" dirty="0">
              <a:gradFill>
                <a:gsLst>
                  <a:gs pos="0">
                    <a:schemeClr val="tx1"/>
                  </a:gs>
                  <a:gs pos="17000">
                    <a:schemeClr val="tx1"/>
                  </a:gs>
                </a:gsLst>
                <a:lin ang="5400000" scaled="1"/>
              </a:gradFill>
              <a:ea typeface="에스코어 드림 6 Bold" panose="020B0703030302020204" pitchFamily="34" charset="-127"/>
            </a:endParaRPr>
          </a:p>
          <a:p>
            <a:pPr marR="0" lvl="0" algn="ctr" fontAlgn="auto"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ko-KR" altLang="en-US" sz="1600" dirty="0" err="1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시청이력</a:t>
            </a:r>
            <a:r>
              <a:rPr lang="ko-KR" altLang="en-US" sz="1600" dirty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 </a:t>
            </a:r>
            <a:r>
              <a:rPr lang="ko-KR" altLang="en-US" sz="1600" dirty="0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맞춤형 </a:t>
            </a:r>
            <a:r>
              <a:rPr lang="ko-KR" altLang="en-US" sz="1600" dirty="0" err="1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타기팅</a:t>
            </a:r>
            <a:endParaRPr lang="en-US" altLang="ko-KR" sz="1600" dirty="0" smtClean="0">
              <a:gradFill>
                <a:gsLst>
                  <a:gs pos="0">
                    <a:schemeClr val="tx1"/>
                  </a:gs>
                  <a:gs pos="17000">
                    <a:schemeClr val="tx1"/>
                  </a:gs>
                </a:gsLst>
                <a:lin ang="5400000" scaled="1"/>
              </a:gradFill>
              <a:ea typeface="에스코어 드림 6 Bold" panose="020B0703030302020204" pitchFamily="34" charset="-127"/>
            </a:endParaRPr>
          </a:p>
          <a:p>
            <a:pPr marR="0" lvl="0" algn="ctr" fontAlgn="auto"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en-US" altLang="ko-KR" sz="1600" dirty="0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[</a:t>
            </a:r>
            <a:r>
              <a:rPr lang="ko-KR" altLang="en-US" sz="1600" dirty="0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홈쇼핑</a:t>
            </a:r>
            <a:r>
              <a:rPr lang="en-US" altLang="ko-KR" sz="1600" dirty="0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/</a:t>
            </a:r>
            <a:r>
              <a:rPr lang="ko-KR" altLang="en-US" sz="1600" dirty="0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채널</a:t>
            </a:r>
            <a:r>
              <a:rPr lang="en-US" altLang="ko-KR" sz="1600" dirty="0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/</a:t>
            </a:r>
            <a:r>
              <a:rPr lang="ko-KR" altLang="en-US" sz="1600" dirty="0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프로그램</a:t>
            </a:r>
            <a:r>
              <a:rPr lang="en-US" altLang="ko-KR" sz="1600" dirty="0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/</a:t>
            </a:r>
            <a:r>
              <a:rPr lang="en-US" altLang="ko-KR" sz="1600" dirty="0" err="1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life&amp;style</a:t>
            </a:r>
            <a:r>
              <a:rPr lang="en-US" altLang="ko-KR" sz="1600" dirty="0" smtClean="0">
                <a:gradFill>
                  <a:gsLst>
                    <a:gs pos="0">
                      <a:schemeClr val="tx1"/>
                    </a:gs>
                    <a:gs pos="17000">
                      <a:schemeClr val="tx1"/>
                    </a:gs>
                  </a:gsLst>
                  <a:lin ang="5400000" scaled="1"/>
                </a:gradFill>
                <a:ea typeface="에스코어 드림 6 Bold" panose="020B0703030302020204" pitchFamily="34" charset="-127"/>
              </a:rPr>
              <a:t>]</a:t>
            </a:r>
            <a:endParaRPr lang="en-US" altLang="ko-KR" sz="1600" dirty="0">
              <a:gradFill>
                <a:gsLst>
                  <a:gs pos="0">
                    <a:schemeClr val="tx1"/>
                  </a:gs>
                  <a:gs pos="17000">
                    <a:schemeClr val="tx1"/>
                  </a:gs>
                </a:gsLst>
                <a:lin ang="5400000" scaled="1"/>
              </a:gradFill>
              <a:ea typeface="에스코어 드림 6 Bold" panose="020B0703030302020204" pitchFamily="34" charset="-127"/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CB8EA167-09AE-4460-BAB9-90172668A765}"/>
              </a:ext>
            </a:extLst>
          </p:cNvPr>
          <p:cNvCxnSpPr>
            <a:cxnSpLocks/>
          </p:cNvCxnSpPr>
          <p:nvPr/>
        </p:nvCxnSpPr>
        <p:spPr>
          <a:xfrm>
            <a:off x="7485467" y="4766269"/>
            <a:ext cx="2905913" cy="0"/>
          </a:xfrm>
          <a:prstGeom prst="line">
            <a:avLst/>
          </a:prstGeom>
          <a:ln w="3175">
            <a:solidFill>
              <a:srgbClr val="AAA0B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CB8EA167-09AE-4460-BAB9-90172668A765}"/>
              </a:ext>
            </a:extLst>
          </p:cNvPr>
          <p:cNvCxnSpPr>
            <a:cxnSpLocks/>
          </p:cNvCxnSpPr>
          <p:nvPr/>
        </p:nvCxnSpPr>
        <p:spPr>
          <a:xfrm>
            <a:off x="7485467" y="4766269"/>
            <a:ext cx="2905913" cy="0"/>
          </a:xfrm>
          <a:prstGeom prst="line">
            <a:avLst/>
          </a:prstGeom>
          <a:ln w="3175">
            <a:solidFill>
              <a:srgbClr val="AAA0B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그래픽 138">
            <a:extLst>
              <a:ext uri="{FF2B5EF4-FFF2-40B4-BE49-F238E27FC236}">
                <a16:creationId xmlns:a16="http://schemas.microsoft.com/office/drawing/2014/main" id="{6365BB82-E438-496D-A3D8-D00EFF872F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09281" y="2993889"/>
            <a:ext cx="1198182" cy="1198182"/>
          </a:xfrm>
          <a:prstGeom prst="rect">
            <a:avLst/>
          </a:prstGeom>
        </p:spPr>
      </p:pic>
      <p:pic>
        <p:nvPicPr>
          <p:cNvPr id="48" name="그래픽 13">
            <a:extLst>
              <a:ext uri="{FF2B5EF4-FFF2-40B4-BE49-F238E27FC236}">
                <a16:creationId xmlns:a16="http://schemas.microsoft.com/office/drawing/2014/main" id="{93A4407E-614E-4FFB-9A6F-7F8845D8D4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77838" y="3090566"/>
            <a:ext cx="1100749" cy="11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64446"/>
          </a:solidFill>
          <a:prstDash val="lg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66D9632F930684E9B81A2A52DBB5587" ma:contentTypeVersion="15" ma:contentTypeDescription="새 문서를 만듭니다." ma:contentTypeScope="" ma:versionID="d9d6a0d830b55c528a574923b39d5bd2">
  <xsd:schema xmlns:xsd="http://www.w3.org/2001/XMLSchema" xmlns:xs="http://www.w3.org/2001/XMLSchema" xmlns:p="http://schemas.microsoft.com/office/2006/metadata/properties" xmlns:ns2="1e1c9d3e-1a70-4bf8-b230-82aa71eb441d" xmlns:ns3="ad5b67ee-c400-4ea7-b6fe-d2f3d07d53d2" targetNamespace="http://schemas.microsoft.com/office/2006/metadata/properties" ma:root="true" ma:fieldsID="27ca18912a07310e474dd1fe6b708114" ns2:_="" ns3:_="">
    <xsd:import namespace="1e1c9d3e-1a70-4bf8-b230-82aa71eb441d"/>
    <xsd:import namespace="ad5b67ee-c400-4ea7-b6fe-d2f3d07d53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c9d3e-1a70-4bf8-b230-82aa71eb4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이미지 태그" ma:readOnly="false" ma:fieldId="{5cf76f15-5ced-4ddc-b409-7134ff3c332f}" ma:taxonomyMulti="true" ma:sspId="3a4b3125-f370-4a41-83d9-ffd1ddc684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b67ee-c400-4ea7-b6fe-d2f3d07d53d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5150528-8f41-4bb5-9c77-396acdfa2d27}" ma:internalName="TaxCatchAll" ma:showField="CatchAllData" ma:web="ad5b67ee-c400-4ea7-b6fe-d2f3d07d53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1c9d3e-1a70-4bf8-b230-82aa71eb441d">
      <Terms xmlns="http://schemas.microsoft.com/office/infopath/2007/PartnerControls"/>
    </lcf76f155ced4ddcb4097134ff3c332f>
    <TaxCatchAll xmlns="ad5b67ee-c400-4ea7-b6fe-d2f3d07d53d2" xsi:nil="true"/>
  </documentManagement>
</p:properties>
</file>

<file path=customXml/itemProps1.xml><?xml version="1.0" encoding="utf-8"?>
<ds:datastoreItem xmlns:ds="http://schemas.openxmlformats.org/officeDocument/2006/customXml" ds:itemID="{1D8FC973-A1D0-4E7B-8AB3-AA2D7EF419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34CF24-E9E7-4B11-ADFF-1C078F9B6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1c9d3e-1a70-4bf8-b230-82aa71eb441d"/>
    <ds:schemaRef ds:uri="ad5b67ee-c400-4ea7-b6fe-d2f3d07d5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660A09-A4C8-419B-A07F-337B32285978}">
  <ds:schemaRefs>
    <ds:schemaRef ds:uri="http://schemas.microsoft.com/office/2006/metadata/properties"/>
    <ds:schemaRef ds:uri="http://schemas.microsoft.com/office/infopath/2007/PartnerControls"/>
    <ds:schemaRef ds:uri="1e1c9d3e-1a70-4bf8-b230-82aa71eb441d"/>
    <ds:schemaRef ds:uri="ad5b67ee-c400-4ea7-b6fe-d2f3d07d53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14163</TotalTime>
  <Words>911</Words>
  <Application>Microsoft Office PowerPoint</Application>
  <PresentationFormat>와이드스크린</PresentationFormat>
  <Paragraphs>284</Paragraphs>
  <Slides>13</Slides>
  <Notes>7</Notes>
  <HiddenSlides>1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32" baseType="lpstr">
      <vt:lpstr>HelveticaNeueLT Pro 65 Md</vt:lpstr>
      <vt:lpstr>KT서체 Bold</vt:lpstr>
      <vt:lpstr>KT서체 Medium</vt:lpstr>
      <vt:lpstr>Nobel-Bold</vt:lpstr>
      <vt:lpstr>Noto Sans CJK KR Black</vt:lpstr>
      <vt:lpstr>Noto Sans CJK KR Bold</vt:lpstr>
      <vt:lpstr>Noto Sans CJK KR DemiLight</vt:lpstr>
      <vt:lpstr>Noto Sans CJK KR Light</vt:lpstr>
      <vt:lpstr>Noto Sans CJK KR Regular</vt:lpstr>
      <vt:lpstr>굴림</vt:lpstr>
      <vt:lpstr>맑은 고딕</vt:lpstr>
      <vt:lpstr>에스코어 드림 3 Light</vt:lpstr>
      <vt:lpstr>에스코어 드림 4 Regular</vt:lpstr>
      <vt:lpstr>에스코어 드림 5 Medium</vt:lpstr>
      <vt:lpstr>에스코어 드림 6 Bold</vt:lpstr>
      <vt:lpstr>에스코어 드림 9 Black</vt:lpstr>
      <vt:lpstr>Arial</vt:lpstr>
      <vt:lpstr>Wingdings 3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류주열</dc:creator>
  <cp:lastModifiedBy>최이락</cp:lastModifiedBy>
  <cp:revision>658</cp:revision>
  <dcterms:created xsi:type="dcterms:W3CDTF">2021-02-23T10:04:41Z</dcterms:created>
  <dcterms:modified xsi:type="dcterms:W3CDTF">2023-07-17T08:33:41Z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0x010100766D9632F930684E9B81A2A52DBB5587</vt:lpwstr>
  </property>
</Properties>
</file>